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4.jpeg" ContentType="image/jpeg"/>
  <Override PartName="/ppt/media/image15.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5"/>
          <p:cNvSpPr/>
          <p:nvPr>
            <p:ph type="sldImg"/>
          </p:nvPr>
        </p:nvSpPr>
        <p:spPr>
          <a:xfrm>
            <a:off x="1143000" y="685800"/>
            <a:ext cx="4572000" cy="3429000"/>
          </a:xfrm>
          <a:prstGeom prst="rect">
            <a:avLst/>
          </a:prstGeom>
        </p:spPr>
        <p:txBody>
          <a:bodyPr/>
          <a:lstStyle/>
          <a:p>
            <a:pPr lvl="0"/>
          </a:p>
        </p:txBody>
      </p:sp>
      <p:sp>
        <p:nvSpPr>
          <p:cNvPr id="6" name="Shape 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4" name="Shape 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 Id="rId3" Type="http://schemas.openxmlformats.org/officeDocument/2006/relationships/image" Target="../media/image9.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image" Target="../media/image12.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4.jpeg"/><Relationship Id="rId3" Type="http://schemas.openxmlformats.org/officeDocument/2006/relationships/hyperlink" Target="http://www.google.com/imgres?imgurl=http://farm1.static.flickr.com/128/400248162_1246d9ae23.jpg&amp;imgrefurl=http://www.flickr.com/groups/bpp/discuss/72157603274433379/&amp;usg=__PP49bKCWS-jtKC0mq7T-Pyo680Q=&amp;h=500&amp;w=371&amp;sz=79&amp;hl=en&amp;start=42&amp;zoom=1&amp;itbs=1&amp;tbnid=PjB5W7SQUj-gxM:&amp;tbnh=130&amp;tbnw=96&amp;prev=/images%3Fq%3Ddarkness%26start%3D40%26hl%3Den%26sa%3DN%26gbv%3D2%26ndsp%3D20%26tbs%3Disch:1" TargetMode="External"/><Relationship Id="rId4" Type="http://schemas.openxmlformats.org/officeDocument/2006/relationships/image" Target="../media/image15.jpeg"/><Relationship Id="rId5"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 name="Shape 8"/>
          <p:cNvSpPr/>
          <p:nvPr>
            <p:ph type="title" idx="4294967295"/>
          </p:nvPr>
        </p:nvSpPr>
        <p:spPr>
          <a:xfrm>
            <a:off x="1143000" y="1122362"/>
            <a:ext cx="6858000" cy="238760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lvl1pPr>
              <a:defRPr sz="6000"/>
            </a:lvl1pPr>
          </a:lstStyle>
          <a:p>
            <a:pPr lvl="0">
              <a:defRPr sz="1800"/>
            </a:pPr>
            <a:r>
              <a:rPr sz="6000"/>
              <a:t>Vocabulary</a:t>
            </a:r>
          </a:p>
        </p:txBody>
      </p:sp>
      <p:sp>
        <p:nvSpPr>
          <p:cNvPr id="9" name="Shape 9"/>
          <p:cNvSpPr/>
          <p:nvPr>
            <p:ph type="body" idx="4294967295"/>
          </p:nvPr>
        </p:nvSpPr>
        <p:spPr>
          <a:xfrm>
            <a:off x="1143000" y="3602037"/>
            <a:ext cx="6858000" cy="16557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marL="0" indent="0" algn="ctr">
              <a:spcBef>
                <a:spcPts val="500"/>
              </a:spcBef>
              <a:buSzTx/>
              <a:buNone/>
              <a:defRPr sz="2400"/>
            </a:lvl1pPr>
          </a:lstStyle>
          <a:p>
            <a:pPr lvl="0">
              <a:defRPr sz="1800"/>
            </a:pPr>
            <a:r>
              <a:rPr sz="2400"/>
              <a:t>The Importance of Building a Powerful Vocabulary for Success</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nvSpPr>
        <p:spPr>
          <a:xfrm>
            <a:off x="593725" y="188912"/>
            <a:ext cx="3622214"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lvl1pPr>
          </a:lstStyle>
          <a:p>
            <a:pPr lvl="0">
              <a:defRPr b="0"/>
            </a:pPr>
            <a:r>
              <a:rPr b="1"/>
              <a:t>The Academic Word List (AWL): </a:t>
            </a:r>
          </a:p>
        </p:txBody>
      </p:sp>
      <p:sp>
        <p:nvSpPr>
          <p:cNvPr id="117" name="Shape 117"/>
          <p:cNvSpPr/>
          <p:nvPr/>
        </p:nvSpPr>
        <p:spPr>
          <a:xfrm>
            <a:off x="179387" y="960437"/>
            <a:ext cx="8317147" cy="563552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b="1" sz="1200" u="sng"/>
              <a:t>Background:</a:t>
            </a:r>
            <a:r>
              <a:rPr b="1" sz="1200"/>
              <a:t>  </a:t>
            </a:r>
            <a:r>
              <a:rPr sz="1400"/>
              <a:t>The Academic Word List consists of 570 word families that are not in the most</a:t>
            </a:r>
            <a:endParaRPr sz="1400"/>
          </a:p>
          <a:p>
            <a:pPr lvl="0"/>
            <a:r>
              <a:rPr sz="1400"/>
              <a:t> frequent 2,000 words of English but which occur frequently over a very wide range of academic texts.</a:t>
            </a:r>
            <a:endParaRPr sz="1400"/>
          </a:p>
          <a:p>
            <a:pPr lvl="0"/>
            <a:r>
              <a:rPr sz="1400"/>
              <a:t>These 570 word families are grouped into ten subsets that reflect word frequency. </a:t>
            </a:r>
            <a:endParaRPr sz="1400"/>
          </a:p>
          <a:p>
            <a:pPr lvl="0"/>
            <a:r>
              <a:rPr sz="1400"/>
              <a:t>A word like </a:t>
            </a:r>
            <a:r>
              <a:rPr i="1" sz="1400"/>
              <a:t>analyze</a:t>
            </a:r>
            <a:r>
              <a:rPr sz="1400"/>
              <a:t> falls into Subset 1, which contains the most frequent words, while the word</a:t>
            </a:r>
            <a:endParaRPr sz="1400"/>
          </a:p>
          <a:p>
            <a:pPr lvl="0"/>
            <a:r>
              <a:rPr i="1" sz="1400"/>
              <a:t>adjacent </a:t>
            </a:r>
            <a:r>
              <a:rPr sz="1400"/>
              <a:t>falls into Subset 10 which includes the least frequent (among this list of high incidence words). </a:t>
            </a:r>
            <a:endParaRPr sz="1400"/>
          </a:p>
          <a:p>
            <a:pPr lvl="0"/>
            <a:endParaRPr sz="1400"/>
          </a:p>
          <a:p>
            <a:pPr lvl="0"/>
            <a:r>
              <a:rPr sz="1400"/>
              <a:t>The AWL is not restricted to a specific field of study.  That means that the words are useful for learners</a:t>
            </a:r>
            <a:endParaRPr sz="1400"/>
          </a:p>
          <a:p>
            <a:pPr lvl="0"/>
            <a:r>
              <a:rPr sz="1400"/>
              <a:t>studying in disciplines as varied as literature, science, health, business, and law.  </a:t>
            </a:r>
            <a:endParaRPr sz="1400"/>
          </a:p>
          <a:p>
            <a:pPr lvl="0"/>
            <a:r>
              <a:rPr sz="1400"/>
              <a:t>This high-utility academic word list does not contain technical words likely to appear in one,</a:t>
            </a:r>
            <a:endParaRPr sz="1400"/>
          </a:p>
          <a:p>
            <a:pPr lvl="0"/>
            <a:r>
              <a:rPr sz="1400"/>
              <a:t>specific field of study such as </a:t>
            </a:r>
            <a:r>
              <a:rPr i="1" sz="1400"/>
              <a:t>amortization, petroglyph, onomatopoeia</a:t>
            </a:r>
            <a:r>
              <a:rPr sz="1400"/>
              <a:t>, or </a:t>
            </a:r>
            <a:r>
              <a:rPr i="1" sz="1400"/>
              <a:t>cartilage</a:t>
            </a:r>
            <a:r>
              <a:rPr sz="1400"/>
              <a:t>.  </a:t>
            </a:r>
            <a:endParaRPr sz="1400"/>
          </a:p>
          <a:p>
            <a:pPr lvl="0"/>
            <a:r>
              <a:rPr sz="1400"/>
              <a:t>Two-thirds of all academic English derive from Latin or Greek. </a:t>
            </a:r>
            <a:endParaRPr sz="1400"/>
          </a:p>
          <a:p>
            <a:pPr lvl="0"/>
            <a:endParaRPr sz="1400"/>
          </a:p>
          <a:p>
            <a:pPr lvl="0"/>
            <a:r>
              <a:rPr sz="1400"/>
              <a:t>Understandably, knowledge of the most high-incidence adademic words in English can significantly</a:t>
            </a:r>
            <a:endParaRPr sz="1400"/>
          </a:p>
          <a:p>
            <a:pPr lvl="0"/>
            <a:r>
              <a:rPr sz="1400"/>
              <a:t> boost a student’s comprehension level of school-based reading material.  Students who are taught</a:t>
            </a:r>
            <a:endParaRPr sz="1400"/>
          </a:p>
          <a:p>
            <a:pPr lvl="0"/>
            <a:r>
              <a:rPr sz="1400"/>
              <a:t> these high-utility academic words and routinely placed in contexts requiring their usage are likely</a:t>
            </a:r>
            <a:endParaRPr sz="1400"/>
          </a:p>
          <a:p>
            <a:pPr lvl="0"/>
            <a:r>
              <a:rPr sz="1400"/>
              <a:t> to be able to master academic material with more confidence and efficiency, wasting less time and</a:t>
            </a:r>
            <a:endParaRPr sz="1400"/>
          </a:p>
          <a:p>
            <a:pPr lvl="0"/>
            <a:r>
              <a:rPr sz="1400"/>
              <a:t> energy in guessing words or consulting dictionaries than those who are only equipped with the most</a:t>
            </a:r>
            <a:endParaRPr sz="1400"/>
          </a:p>
          <a:p>
            <a:pPr lvl="0"/>
            <a:r>
              <a:rPr sz="1400"/>
              <a:t> basic 2000-3000 words that characterize ordinary conversation. </a:t>
            </a:r>
            <a:endParaRPr sz="1400"/>
          </a:p>
          <a:p>
            <a:pPr lvl="0"/>
            <a:endParaRPr sz="1400"/>
          </a:p>
          <a:p>
            <a:pPr lvl="0"/>
            <a:endParaRPr sz="1400"/>
          </a:p>
          <a:p>
            <a:pPr lvl="0"/>
            <a:endParaRPr sz="1400"/>
          </a:p>
          <a:p>
            <a:pPr lvl="0"/>
            <a:r>
              <a:rPr sz="1400"/>
              <a:t>The following link gives you a two-page version of the list: </a:t>
            </a:r>
            <a:endParaRPr sz="1400"/>
          </a:p>
          <a:p>
            <a:pPr lvl="0"/>
            <a:r>
              <a:t>http://www.doe.in.gov/TitleI/pdf/Word_List_Feldman.pdf</a:t>
            </a:r>
            <a:endParaRPr sz="1400"/>
          </a:p>
          <a:p>
            <a:pPr lvl="0"/>
            <a:endParaRPr sz="1400"/>
          </a:p>
          <a:p>
            <a:pPr lvl="0"/>
            <a:endParaRPr sz="1400"/>
          </a:p>
          <a:p>
            <a:pPr lvl="0"/>
            <a:endParaRPr sz="1400"/>
          </a:p>
          <a:p>
            <a:pPr lvl="0"/>
            <a:r>
              <a:rPr sz="1400"/>
              <a:t>Source: Coxhead, Averil. (2000). A new academic word list. TESOL Quarterly, 34, 213-238.</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idx="4294967295"/>
          </p:nvPr>
        </p:nvSpPr>
        <p:spPr>
          <a:xfrm>
            <a:off x="228600" y="609599"/>
            <a:ext cx="8229600" cy="114300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Academic Word List: Subset 1</a:t>
            </a:r>
          </a:p>
        </p:txBody>
      </p:sp>
      <p:sp>
        <p:nvSpPr>
          <p:cNvPr id="120" name="Shape 120"/>
          <p:cNvSpPr/>
          <p:nvPr/>
        </p:nvSpPr>
        <p:spPr>
          <a:xfrm>
            <a:off x="152400" y="1600200"/>
            <a:ext cx="8250238" cy="16849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600"/>
            </a:lvl1pPr>
          </a:lstStyle>
          <a:p>
            <a:pPr lvl="0">
              <a:defRPr sz="1800"/>
            </a:pPr>
            <a:r>
              <a:rPr sz="1600"/>
              <a:t>analyze  approach  area  assess  assume  authority  available  benefit  concept consist  context  constitute  contract  data  define  derive  distribute  economy environment  establish  estimate  evident  factor  finance  formula  function income  indicate  individual  interpret  involve  issue  labor  legal  legislate major  method  percent  period  principle  proceed  process  policy require  research  respond  role  section  sector  significant  similar  source  specific  structure  theory  vary  </a:t>
            </a:r>
            <a:endParaRPr sz="1600"/>
          </a:p>
        </p:txBody>
      </p:sp>
      <p:sp>
        <p:nvSpPr>
          <p:cNvPr id="121" name="Shape 121"/>
          <p:cNvSpPr/>
          <p:nvPr/>
        </p:nvSpPr>
        <p:spPr>
          <a:xfrm>
            <a:off x="609600" y="3417820"/>
            <a:ext cx="82296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4400"/>
            </a:lvl1pPr>
          </a:lstStyle>
          <a:p>
            <a:pPr lvl="0">
              <a:defRPr sz="1800"/>
            </a:pPr>
            <a:r>
              <a:rPr sz="4400"/>
              <a:t>Academic Word List: Subset 2</a:t>
            </a:r>
          </a:p>
        </p:txBody>
      </p:sp>
      <p:sp>
        <p:nvSpPr>
          <p:cNvPr id="122" name="Shape 122"/>
          <p:cNvSpPr/>
          <p:nvPr/>
        </p:nvSpPr>
        <p:spPr>
          <a:xfrm>
            <a:off x="609600" y="4114800"/>
            <a:ext cx="7696200" cy="27882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2000"/>
              <a:t> </a:t>
            </a:r>
            <a:r>
              <a:rPr sz="1600"/>
              <a:t>achieve  acquire  administrate  affect  appropriate</a:t>
            </a:r>
            <a:endParaRPr sz="1600"/>
          </a:p>
          <a:p>
            <a:pPr lvl="0"/>
            <a:r>
              <a:rPr sz="1600"/>
              <a:t> aspect  assist  category  chapter  commission  community</a:t>
            </a:r>
            <a:endParaRPr sz="1600"/>
          </a:p>
          <a:p>
            <a:pPr lvl="0"/>
            <a:r>
              <a:rPr sz="1600"/>
              <a:t> complex  compute  conclude  conduct  consequent  construct </a:t>
            </a:r>
            <a:endParaRPr sz="1600"/>
          </a:p>
          <a:p>
            <a:pPr lvl="0"/>
            <a:r>
              <a:rPr sz="1600"/>
              <a:t> consume  credit  culture  design  distinct  equate  element</a:t>
            </a:r>
            <a:endParaRPr sz="1600"/>
          </a:p>
          <a:p>
            <a:pPr lvl="0"/>
            <a:r>
              <a:rPr sz="1600"/>
              <a:t> evaluate  feature  final  focus  impact  injure  institute  invest  item</a:t>
            </a:r>
            <a:endParaRPr sz="1600"/>
          </a:p>
          <a:p>
            <a:pPr lvl="0"/>
            <a:r>
              <a:rPr sz="1600"/>
              <a:t> journal  maintain  normal  obtain  participate  perceive  positive</a:t>
            </a:r>
            <a:endParaRPr sz="1600"/>
          </a:p>
          <a:p>
            <a:pPr lvl="0"/>
            <a:r>
              <a:rPr sz="1600"/>
              <a:t> potential  previous  primary  purchase  range  region  regulate</a:t>
            </a:r>
            <a:endParaRPr sz="1600"/>
          </a:p>
          <a:p>
            <a:pPr lvl="0"/>
            <a:r>
              <a:rPr sz="1600"/>
              <a:t> regulate  relevant  reside  resource  restrict  secure  seek  select</a:t>
            </a:r>
            <a:endParaRPr sz="1600"/>
          </a:p>
          <a:p>
            <a:pPr lvl="0"/>
            <a:r>
              <a:rPr sz="1600"/>
              <a:t> site  strategy  survey  tradition  transfer </a:t>
            </a:r>
            <a:endParaRPr sz="1600"/>
          </a:p>
          <a:p>
            <a:pPr lvl="0"/>
            <a:r>
              <a:rPr sz="2000"/>
              <a:t>  </a:t>
            </a:r>
            <a:endParaRPr sz="2000"/>
          </a:p>
          <a:p>
            <a:pPr lvl="0"/>
            <a:r>
              <a:rPr sz="2000"/>
              <a:t>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idx="4294967295"/>
          </p:nvPr>
        </p:nvSpPr>
        <p:spPr>
          <a:xfrm>
            <a:off x="323850" y="404812"/>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2800"/>
              <a:t>Vocabulary-Content-Sentence (VCS)</a:t>
            </a:r>
            <a:br>
              <a:rPr sz="2800"/>
            </a:br>
            <a:r>
              <a:rPr sz="2800"/>
              <a:t>Daily Practice: </a:t>
            </a:r>
          </a:p>
        </p:txBody>
      </p:sp>
      <p:sp>
        <p:nvSpPr>
          <p:cNvPr id="125" name="Shape 125"/>
          <p:cNvSpPr/>
          <p:nvPr/>
        </p:nvSpPr>
        <p:spPr>
          <a:xfrm>
            <a:off x="250825" y="1628775"/>
            <a:ext cx="8250238" cy="17230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1600">
                <a:solidFill>
                  <a:srgbClr val="DDDDDD"/>
                </a:solidFill>
              </a:rPr>
              <a:t>analyze  approach  area  assess  assume  authority</a:t>
            </a:r>
            <a:r>
              <a:rPr sz="1600"/>
              <a:t>  </a:t>
            </a:r>
            <a:r>
              <a:rPr b="1" sz="1600"/>
              <a:t>available  </a:t>
            </a:r>
            <a:r>
              <a:t>benefit  concept</a:t>
            </a:r>
            <a:r>
              <a:rPr sz="1600"/>
              <a:t> </a:t>
            </a:r>
            <a:r>
              <a:rPr b="1" sz="1600"/>
              <a:t>consist </a:t>
            </a:r>
            <a:r>
              <a:rPr sz="1600"/>
              <a:t> </a:t>
            </a:r>
            <a:r>
              <a:rPr sz="1600">
                <a:solidFill>
                  <a:srgbClr val="DDDDDD"/>
                </a:solidFill>
              </a:rPr>
              <a:t>context </a:t>
            </a:r>
            <a:r>
              <a:rPr sz="1600"/>
              <a:t> </a:t>
            </a:r>
            <a:r>
              <a:rPr b="1" sz="1600"/>
              <a:t>constitute</a:t>
            </a:r>
            <a:r>
              <a:rPr sz="1600"/>
              <a:t>  </a:t>
            </a:r>
            <a:r>
              <a:rPr sz="1600">
                <a:solidFill>
                  <a:srgbClr val="DDDDDD"/>
                </a:solidFill>
              </a:rPr>
              <a:t>contract  data  define  derive  distribute  economy environment</a:t>
            </a:r>
            <a:r>
              <a:rPr sz="1600"/>
              <a:t>  </a:t>
            </a:r>
            <a:r>
              <a:rPr b="1" sz="1600"/>
              <a:t>establish</a:t>
            </a:r>
            <a:r>
              <a:rPr sz="1600"/>
              <a:t>  </a:t>
            </a:r>
            <a:r>
              <a:rPr sz="1600">
                <a:solidFill>
                  <a:srgbClr val="DDDDDD"/>
                </a:solidFill>
              </a:rPr>
              <a:t>estimate  evident  factor  finance  formula</a:t>
            </a:r>
            <a:r>
              <a:rPr sz="1600"/>
              <a:t>  </a:t>
            </a:r>
            <a:r>
              <a:rPr b="1" sz="1600"/>
              <a:t>function </a:t>
            </a:r>
            <a:r>
              <a:rPr sz="1600"/>
              <a:t>i</a:t>
            </a:r>
            <a:r>
              <a:rPr sz="1600">
                <a:solidFill>
                  <a:srgbClr val="DDDDDD"/>
                </a:solidFill>
              </a:rPr>
              <a:t>ncome  </a:t>
            </a:r>
            <a:r>
              <a:rPr b="1" sz="1600"/>
              <a:t>indicate</a:t>
            </a:r>
            <a:r>
              <a:rPr sz="1600"/>
              <a:t>  </a:t>
            </a:r>
            <a:r>
              <a:rPr sz="1600">
                <a:solidFill>
                  <a:srgbClr val="DDDDDD"/>
                </a:solidFill>
              </a:rPr>
              <a:t>individual  interpret</a:t>
            </a:r>
            <a:r>
              <a:rPr sz="1600"/>
              <a:t>  </a:t>
            </a:r>
            <a:r>
              <a:rPr b="1" sz="1600"/>
              <a:t>involve</a:t>
            </a:r>
            <a:r>
              <a:rPr sz="1600"/>
              <a:t>  </a:t>
            </a:r>
            <a:r>
              <a:rPr sz="1600">
                <a:solidFill>
                  <a:srgbClr val="DDDDDD"/>
                </a:solidFill>
              </a:rPr>
              <a:t>issue  labor  legal  legislate major  method</a:t>
            </a:r>
            <a:r>
              <a:rPr sz="1600"/>
              <a:t>  </a:t>
            </a:r>
            <a:r>
              <a:rPr sz="1600">
                <a:solidFill>
                  <a:srgbClr val="DDDDDD"/>
                </a:solidFill>
              </a:rPr>
              <a:t>percent  period  principle  proceed  process</a:t>
            </a:r>
            <a:r>
              <a:rPr sz="1600"/>
              <a:t>  </a:t>
            </a:r>
            <a:r>
              <a:rPr sz="1600">
                <a:solidFill>
                  <a:srgbClr val="DDDDDD"/>
                </a:solidFill>
              </a:rPr>
              <a:t>policy </a:t>
            </a:r>
            <a:r>
              <a:rPr b="1" sz="1600"/>
              <a:t>require</a:t>
            </a:r>
            <a:r>
              <a:rPr sz="1600"/>
              <a:t>  </a:t>
            </a:r>
            <a:r>
              <a:rPr sz="1600">
                <a:solidFill>
                  <a:srgbClr val="DDDDDD"/>
                </a:solidFill>
              </a:rPr>
              <a:t>research  respond  role  section  sector  significant  similar  source  specific  structure  theory</a:t>
            </a:r>
            <a:r>
              <a:rPr sz="1600"/>
              <a:t>  </a:t>
            </a:r>
            <a:r>
              <a:rPr b="1" sz="1600"/>
              <a:t>vary </a:t>
            </a:r>
            <a:r>
              <a:rPr sz="1600"/>
              <a:t> </a:t>
            </a:r>
            <a:endParaRPr sz="1600"/>
          </a:p>
        </p:txBody>
      </p:sp>
      <p:sp>
        <p:nvSpPr>
          <p:cNvPr id="126" name="Shape 126"/>
          <p:cNvSpPr/>
          <p:nvPr/>
        </p:nvSpPr>
        <p:spPr>
          <a:xfrm>
            <a:off x="468312" y="5445125"/>
            <a:ext cx="7444567" cy="8840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Write a sentence about something we are learning this week, employing</a:t>
            </a:r>
          </a:p>
          <a:p>
            <a:pPr lvl="0"/>
            <a:r>
              <a:t>one of these words. You may change the form of the words to fit your</a:t>
            </a:r>
          </a:p>
          <a:p>
            <a:pPr lvl="0"/>
            <a:r>
              <a:t>sentence. Your sentence must be at least 8 words long.</a:t>
            </a:r>
          </a:p>
        </p:txBody>
      </p:sp>
      <p:sp>
        <p:nvSpPr>
          <p:cNvPr id="127" name="Shape 127"/>
          <p:cNvSpPr/>
          <p:nvPr/>
        </p:nvSpPr>
        <p:spPr>
          <a:xfrm>
            <a:off x="250825" y="1628775"/>
            <a:ext cx="7696200" cy="2788231"/>
          </a:xfrm>
          <a:prstGeom prst="rect">
            <a:avLst/>
          </a:prstGeom>
          <a:solidFill>
            <a:srgbClr val="BBE0E3"/>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0"/>
            <a:r>
              <a:rPr sz="2000">
                <a:solidFill>
                  <a:srgbClr val="0099FF"/>
                </a:solidFill>
              </a:rPr>
              <a:t> </a:t>
            </a:r>
            <a:r>
              <a:rPr sz="1600">
                <a:solidFill>
                  <a:srgbClr val="0099FF"/>
                </a:solidFill>
              </a:rPr>
              <a:t>achieve  </a:t>
            </a:r>
            <a:r>
              <a:rPr b="1" sz="1600"/>
              <a:t>acquire</a:t>
            </a:r>
            <a:r>
              <a:rPr b="1" sz="1600">
                <a:solidFill>
                  <a:srgbClr val="0099FF"/>
                </a:solidFill>
              </a:rPr>
              <a:t> </a:t>
            </a:r>
            <a:r>
              <a:rPr sz="1600">
                <a:solidFill>
                  <a:srgbClr val="0099FF"/>
                </a:solidFill>
              </a:rPr>
              <a:t> administrate  </a:t>
            </a:r>
            <a:r>
              <a:rPr b="1" sz="1600"/>
              <a:t>affect </a:t>
            </a:r>
            <a:r>
              <a:rPr sz="1600">
                <a:solidFill>
                  <a:srgbClr val="0099FF"/>
                </a:solidFill>
              </a:rPr>
              <a:t> appropriate</a:t>
            </a:r>
            <a:endParaRPr sz="1600">
              <a:solidFill>
                <a:srgbClr val="0099FF"/>
              </a:solidFill>
            </a:endParaRPr>
          </a:p>
          <a:p>
            <a:pPr lvl="0"/>
            <a:r>
              <a:rPr sz="1600">
                <a:solidFill>
                  <a:srgbClr val="0099FF"/>
                </a:solidFill>
              </a:rPr>
              <a:t> aspect  assist  </a:t>
            </a:r>
            <a:r>
              <a:rPr b="1" sz="1600"/>
              <a:t>category </a:t>
            </a:r>
            <a:r>
              <a:rPr sz="1600">
                <a:solidFill>
                  <a:srgbClr val="0099FF"/>
                </a:solidFill>
              </a:rPr>
              <a:t> chapter  commission  community</a:t>
            </a:r>
            <a:endParaRPr sz="1600">
              <a:solidFill>
                <a:srgbClr val="0099FF"/>
              </a:solidFill>
            </a:endParaRPr>
          </a:p>
          <a:p>
            <a:pPr lvl="0"/>
            <a:r>
              <a:rPr sz="1600">
                <a:solidFill>
                  <a:srgbClr val="0099FF"/>
                </a:solidFill>
              </a:rPr>
              <a:t> complex  compute  conclude  conduct  consequent  construct </a:t>
            </a:r>
            <a:endParaRPr sz="1600">
              <a:solidFill>
                <a:srgbClr val="0099FF"/>
              </a:solidFill>
            </a:endParaRPr>
          </a:p>
          <a:p>
            <a:pPr lvl="0"/>
            <a:r>
              <a:rPr sz="1600">
                <a:solidFill>
                  <a:srgbClr val="0099FF"/>
                </a:solidFill>
              </a:rPr>
              <a:t> consume  credit  culture  design  distinct  equate  element</a:t>
            </a:r>
            <a:endParaRPr sz="1600">
              <a:solidFill>
                <a:srgbClr val="0099FF"/>
              </a:solidFill>
            </a:endParaRPr>
          </a:p>
          <a:p>
            <a:pPr lvl="0"/>
            <a:r>
              <a:rPr sz="1600">
                <a:solidFill>
                  <a:srgbClr val="0099FF"/>
                </a:solidFill>
              </a:rPr>
              <a:t> evaluate  </a:t>
            </a:r>
            <a:r>
              <a:rPr b="1" sz="1600"/>
              <a:t>feature </a:t>
            </a:r>
            <a:r>
              <a:rPr sz="1600">
                <a:solidFill>
                  <a:srgbClr val="0099FF"/>
                </a:solidFill>
              </a:rPr>
              <a:t> final  focus  impact  injure  institute  invest  item</a:t>
            </a:r>
            <a:endParaRPr sz="1600">
              <a:solidFill>
                <a:srgbClr val="0099FF"/>
              </a:solidFill>
            </a:endParaRPr>
          </a:p>
          <a:p>
            <a:pPr lvl="0"/>
            <a:r>
              <a:rPr sz="1600">
                <a:solidFill>
                  <a:srgbClr val="0099FF"/>
                </a:solidFill>
              </a:rPr>
              <a:t> journal  maintain  normal  obtain  participate  perceive  positive</a:t>
            </a:r>
            <a:endParaRPr sz="1600">
              <a:solidFill>
                <a:srgbClr val="0099FF"/>
              </a:solidFill>
            </a:endParaRPr>
          </a:p>
          <a:p>
            <a:pPr lvl="0"/>
            <a:r>
              <a:rPr sz="1600"/>
              <a:t> </a:t>
            </a:r>
            <a:r>
              <a:rPr b="1" sz="1600"/>
              <a:t>potential</a:t>
            </a:r>
            <a:r>
              <a:rPr sz="1600">
                <a:solidFill>
                  <a:srgbClr val="0099FF"/>
                </a:solidFill>
              </a:rPr>
              <a:t>  previous  primary  purchase  </a:t>
            </a:r>
            <a:r>
              <a:rPr b="1" sz="1600"/>
              <a:t>range</a:t>
            </a:r>
            <a:r>
              <a:rPr sz="1600"/>
              <a:t> </a:t>
            </a:r>
            <a:r>
              <a:rPr sz="1600">
                <a:solidFill>
                  <a:srgbClr val="0099FF"/>
                </a:solidFill>
              </a:rPr>
              <a:t> region  </a:t>
            </a:r>
            <a:r>
              <a:rPr b="1" sz="1600"/>
              <a:t>regulate</a:t>
            </a:r>
            <a:endParaRPr b="1" sz="1600"/>
          </a:p>
          <a:p>
            <a:pPr lvl="0"/>
            <a:r>
              <a:rPr sz="1600">
                <a:solidFill>
                  <a:srgbClr val="0099FF"/>
                </a:solidFill>
              </a:rPr>
              <a:t> regulate  </a:t>
            </a:r>
            <a:r>
              <a:rPr b="1" sz="1600"/>
              <a:t>relevant </a:t>
            </a:r>
            <a:r>
              <a:rPr sz="1600">
                <a:solidFill>
                  <a:srgbClr val="0099FF"/>
                </a:solidFill>
              </a:rPr>
              <a:t> reside  resource  restrict  secure  seek  select</a:t>
            </a:r>
            <a:endParaRPr sz="1600">
              <a:solidFill>
                <a:srgbClr val="0099FF"/>
              </a:solidFill>
            </a:endParaRPr>
          </a:p>
          <a:p>
            <a:pPr lvl="0"/>
            <a:r>
              <a:rPr sz="1600">
                <a:solidFill>
                  <a:srgbClr val="0099FF"/>
                </a:solidFill>
              </a:rPr>
              <a:t> site </a:t>
            </a:r>
            <a:r>
              <a:rPr sz="1600"/>
              <a:t> </a:t>
            </a:r>
            <a:r>
              <a:rPr b="1" sz="1600"/>
              <a:t>strategy</a:t>
            </a:r>
            <a:r>
              <a:rPr sz="1600"/>
              <a:t>  </a:t>
            </a:r>
            <a:r>
              <a:rPr sz="1600">
                <a:solidFill>
                  <a:srgbClr val="0099FF"/>
                </a:solidFill>
              </a:rPr>
              <a:t>survey  tradition  </a:t>
            </a:r>
            <a:r>
              <a:rPr b="1" sz="1600"/>
              <a:t>transfer</a:t>
            </a:r>
            <a:r>
              <a:rPr sz="1600"/>
              <a:t> </a:t>
            </a:r>
            <a:endParaRPr sz="1600"/>
          </a:p>
          <a:p>
            <a:pPr lvl="0"/>
            <a:r>
              <a:rPr sz="2000">
                <a:solidFill>
                  <a:srgbClr val="0099FF"/>
                </a:solidFill>
              </a:rPr>
              <a:t>  </a:t>
            </a:r>
            <a:endParaRPr sz="2000">
              <a:solidFill>
                <a:srgbClr val="0099FF"/>
              </a:solidFill>
            </a:endParaRPr>
          </a:p>
          <a:p>
            <a:pPr lvl="0"/>
            <a:r>
              <a:rPr sz="2000">
                <a:solidFill>
                  <a:srgbClr val="0099FF"/>
                </a:solidFill>
              </a:rPr>
              <a:t> </a:t>
            </a:r>
          </a:p>
        </p:txBody>
      </p:sp>
      <p:sp>
        <p:nvSpPr>
          <p:cNvPr id="128" name="Shape 128"/>
          <p:cNvSpPr/>
          <p:nvPr/>
        </p:nvSpPr>
        <p:spPr>
          <a:xfrm>
            <a:off x="250825" y="1700212"/>
            <a:ext cx="7772400" cy="2891493"/>
          </a:xfrm>
          <a:prstGeom prst="rect">
            <a:avLst/>
          </a:prstGeom>
          <a:solidFill>
            <a:srgbClr val="FFFFCC"/>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0"/>
            <a:r>
              <a:rPr sz="2000"/>
              <a:t> </a:t>
            </a:r>
            <a:r>
              <a:rPr sz="1600">
                <a:solidFill>
                  <a:srgbClr val="66FF33"/>
                </a:solidFill>
              </a:rPr>
              <a:t>alternative  circumstance  comment  compensate</a:t>
            </a:r>
            <a:r>
              <a:rPr sz="1600"/>
              <a:t>  </a:t>
            </a:r>
            <a:r>
              <a:rPr b="1" sz="1600"/>
              <a:t>component </a:t>
            </a:r>
            <a:r>
              <a:rPr sz="1600">
                <a:solidFill>
                  <a:srgbClr val="66FF33"/>
                </a:solidFill>
              </a:rPr>
              <a:t>consent </a:t>
            </a:r>
            <a:r>
              <a:rPr b="1" sz="1600"/>
              <a:t>considerable  constant</a:t>
            </a:r>
            <a:r>
              <a:rPr sz="1600">
                <a:solidFill>
                  <a:srgbClr val="669900"/>
                </a:solidFill>
              </a:rPr>
              <a:t> </a:t>
            </a:r>
            <a:r>
              <a:rPr sz="1600"/>
              <a:t> </a:t>
            </a:r>
            <a:r>
              <a:rPr sz="1600">
                <a:solidFill>
                  <a:srgbClr val="66FF33"/>
                </a:solidFill>
              </a:rPr>
              <a:t>constrain  contribute  convene coordinate  core  corporate  correspond  criteria  deduce demonstrate  document  dominate  emphasis  ensure  exclude</a:t>
            </a:r>
            <a:endParaRPr sz="1600">
              <a:solidFill>
                <a:srgbClr val="66FF33"/>
              </a:solidFill>
            </a:endParaRPr>
          </a:p>
          <a:p>
            <a:pPr lvl="0"/>
            <a:r>
              <a:rPr sz="1600">
                <a:solidFill>
                  <a:srgbClr val="CCFF66"/>
                </a:solidFill>
              </a:rPr>
              <a:t> </a:t>
            </a:r>
            <a:r>
              <a:rPr sz="1600">
                <a:solidFill>
                  <a:srgbClr val="66FF33"/>
                </a:solidFill>
              </a:rPr>
              <a:t>fund  framework  illustrate  immigrate  imply  initial  instance interact  justify  layer</a:t>
            </a:r>
            <a:r>
              <a:rPr sz="1600"/>
              <a:t>  </a:t>
            </a:r>
            <a:r>
              <a:rPr b="1" sz="1600"/>
              <a:t>link </a:t>
            </a:r>
            <a:r>
              <a:rPr sz="1600"/>
              <a:t> </a:t>
            </a:r>
            <a:r>
              <a:rPr sz="1600">
                <a:solidFill>
                  <a:srgbClr val="66FF33"/>
                </a:solidFill>
              </a:rPr>
              <a:t>locate  maximize  minor  negate</a:t>
            </a:r>
            <a:r>
              <a:rPr sz="1600"/>
              <a:t> </a:t>
            </a:r>
            <a:r>
              <a:rPr b="1" sz="1600"/>
              <a:t>outcome</a:t>
            </a:r>
            <a:r>
              <a:rPr sz="1600"/>
              <a:t> </a:t>
            </a:r>
            <a:r>
              <a:rPr sz="1600">
                <a:solidFill>
                  <a:srgbClr val="66FF33"/>
                </a:solidFill>
              </a:rPr>
              <a:t>philosophy  physical</a:t>
            </a:r>
            <a:r>
              <a:rPr sz="1600"/>
              <a:t>  </a:t>
            </a:r>
            <a:r>
              <a:rPr b="1" sz="1600"/>
              <a:t>proportion  </a:t>
            </a:r>
            <a:r>
              <a:rPr sz="1600">
                <a:solidFill>
                  <a:srgbClr val="66FF33"/>
                </a:solidFill>
              </a:rPr>
              <a:t>publish</a:t>
            </a:r>
            <a:r>
              <a:rPr sz="1600"/>
              <a:t> </a:t>
            </a:r>
            <a:r>
              <a:rPr b="1" sz="1600"/>
              <a:t>react </a:t>
            </a:r>
            <a:r>
              <a:rPr sz="1600"/>
              <a:t> </a:t>
            </a:r>
            <a:r>
              <a:rPr sz="1600">
                <a:solidFill>
                  <a:srgbClr val="66FF33"/>
                </a:solidFill>
              </a:rPr>
              <a:t>register  rely</a:t>
            </a:r>
            <a:r>
              <a:rPr sz="1600"/>
              <a:t>  </a:t>
            </a:r>
            <a:r>
              <a:rPr b="1" sz="1600"/>
              <a:t>remove</a:t>
            </a:r>
            <a:r>
              <a:rPr sz="1600"/>
              <a:t>  </a:t>
            </a:r>
            <a:r>
              <a:rPr sz="1600">
                <a:solidFill>
                  <a:srgbClr val="66FF33"/>
                </a:solidFill>
              </a:rPr>
              <a:t>scheme </a:t>
            </a:r>
            <a:r>
              <a:rPr sz="1600">
                <a:solidFill>
                  <a:srgbClr val="CCFF66"/>
                </a:solidFill>
              </a:rPr>
              <a:t> </a:t>
            </a:r>
            <a:r>
              <a:rPr b="1" sz="1600"/>
              <a:t>sequence</a:t>
            </a:r>
            <a:r>
              <a:rPr sz="1600"/>
              <a:t> </a:t>
            </a:r>
            <a:r>
              <a:rPr sz="1600">
                <a:solidFill>
                  <a:srgbClr val="66FF33"/>
                </a:solidFill>
              </a:rPr>
              <a:t>shift  specify</a:t>
            </a:r>
            <a:r>
              <a:rPr sz="1600">
                <a:solidFill>
                  <a:srgbClr val="CCFF66"/>
                </a:solidFill>
              </a:rPr>
              <a:t> </a:t>
            </a:r>
            <a:endParaRPr sz="1600">
              <a:solidFill>
                <a:srgbClr val="CCFF66"/>
              </a:solidFill>
            </a:endParaRPr>
          </a:p>
          <a:p>
            <a:pPr lvl="0"/>
            <a:r>
              <a:rPr sz="1600">
                <a:solidFill>
                  <a:srgbClr val="CCFF66"/>
                </a:solidFill>
              </a:rPr>
              <a:t> </a:t>
            </a:r>
            <a:r>
              <a:rPr sz="1600">
                <a:solidFill>
                  <a:srgbClr val="66FF33"/>
                </a:solidFill>
              </a:rPr>
              <a:t>sufficient   technical</a:t>
            </a:r>
            <a:r>
              <a:rPr sz="1600"/>
              <a:t> </a:t>
            </a:r>
            <a:r>
              <a:rPr b="1" sz="1600"/>
              <a:t> technique  </a:t>
            </a:r>
            <a:r>
              <a:rPr sz="1600">
                <a:solidFill>
                  <a:srgbClr val="66FF33"/>
                </a:solidFill>
              </a:rPr>
              <a:t>technology  valid  volume</a:t>
            </a:r>
            <a:endParaRPr sz="1600">
              <a:solidFill>
                <a:srgbClr val="66FF33"/>
              </a:solidFill>
            </a:endParaRPr>
          </a:p>
          <a:p>
            <a:pPr lvl="0"/>
            <a:endParaRPr sz="1600">
              <a:solidFill>
                <a:srgbClr val="66FF33"/>
              </a:solidFill>
            </a:endParaRPr>
          </a:p>
          <a:p>
            <a:pPr lvl="0"/>
            <a:endParaRPr sz="1600">
              <a:solidFill>
                <a:srgbClr val="66FF33"/>
              </a:solidFill>
            </a:endParaRPr>
          </a:p>
          <a:p>
            <a:pPr lvl="0"/>
            <a:endParaRPr sz="1600">
              <a:solidFill>
                <a:srgbClr val="66FF33"/>
              </a:solidFill>
            </a:endParaRP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xit" presetSubtype="0" presetID="10" grpId="1" fill="hold">
                                  <p:stCondLst>
                                    <p:cond delay="0"/>
                                  </p:stCondLst>
                                  <p:iterate type="el" backwards="0">
                                    <p:tmAbs val="0"/>
                                  </p:iterate>
                                  <p:childTnLst>
                                    <p:animEffect filter="fade" transition="out">
                                      <p:cBhvr>
                                        <p:cTn id="6" dur="500" fill="hold"/>
                                        <p:tgtEl>
                                          <p:spTgt spid="125"/>
                                        </p:tgtEl>
                                      </p:cBhvr>
                                    </p:animEffect>
                                    <p:set>
                                      <p:cBhvr>
                                        <p:cTn id="7" fill="hold">
                                          <p:stCondLst>
                                            <p:cond delay="499"/>
                                          </p:stCondLst>
                                        </p:cTn>
                                        <p:tgtEl>
                                          <p:spTgt spid="12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27"/>
                                        </p:tgtEl>
                                        <p:attrNameLst>
                                          <p:attrName>style.visibility</p:attrName>
                                        </p:attrNameLst>
                                      </p:cBhvr>
                                      <p:to>
                                        <p:strVal val="visible"/>
                                      </p:to>
                                    </p:set>
                                    <p:animEffect filter="fade" transition="in">
                                      <p:cBhvr>
                                        <p:cTn id="12" dur="500"/>
                                        <p:tgtEl>
                                          <p:spTgt spid="127"/>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xit" presetSubtype="0" presetID="10" grpId="3" fill="hold">
                                  <p:stCondLst>
                                    <p:cond delay="0"/>
                                  </p:stCondLst>
                                  <p:iterate type="el" backwards="0">
                                    <p:tmAbs val="0"/>
                                  </p:iterate>
                                  <p:childTnLst>
                                    <p:animEffect filter="fade" transition="out">
                                      <p:cBhvr>
                                        <p:cTn id="16" dur="500" fill="hold"/>
                                        <p:tgtEl>
                                          <p:spTgt spid="127"/>
                                        </p:tgtEl>
                                      </p:cBhvr>
                                    </p:animEffect>
                                    <p:set>
                                      <p:cBhvr>
                                        <p:cTn id="17" fill="hold">
                                          <p:stCondLst>
                                            <p:cond delay="499"/>
                                          </p:stCondLst>
                                        </p:cTn>
                                        <p:tgtEl>
                                          <p:spTgt spid="12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0" grpId="4" fill="hold">
                                  <p:stCondLst>
                                    <p:cond delay="0"/>
                                  </p:stCondLst>
                                  <p:iterate type="el" backwards="0">
                                    <p:tmAbs val="0"/>
                                  </p:iterate>
                                  <p:childTnLst>
                                    <p:set>
                                      <p:cBhvr>
                                        <p:cTn id="21" fill="hold"/>
                                        <p:tgtEl>
                                          <p:spTgt spid="128"/>
                                        </p:tgtEl>
                                        <p:attrNameLst>
                                          <p:attrName>style.visibility</p:attrName>
                                        </p:attrNameLst>
                                      </p:cBhvr>
                                      <p:to>
                                        <p:strVal val="visible"/>
                                      </p:to>
                                    </p:set>
                                    <p:animEffect filter="fade" transition="in">
                                      <p:cBhvr>
                                        <p:cTn id="22" dur="500"/>
                                        <p:tgtEl>
                                          <p:spTgt spid="128"/>
                                        </p:tgtEl>
                                      </p:cBhvr>
                                    </p:animEffect>
                                  </p:childTnLst>
                                </p:cTn>
                              </p:par>
                            </p:childTnLst>
                          </p:cTn>
                        </p:par>
                      </p:childTnLst>
                    </p:cTn>
                  </p:par>
                  <p:par>
                    <p:cTn id="23" fill="hold">
                      <p:stCondLst>
                        <p:cond delay="indefinite"/>
                      </p:stCondLst>
                      <p:childTnLst>
                        <p:par>
                          <p:cTn id="24" fill="hold">
                            <p:stCondLst>
                              <p:cond delay="0"/>
                            </p:stCondLst>
                            <p:childTnLst>
                              <p:par>
                                <p:cTn id="25" nodeType="clickEffect" presetClass="exit" presetSubtype="0" presetID="10" grpId="5" fill="hold">
                                  <p:stCondLst>
                                    <p:cond delay="0"/>
                                  </p:stCondLst>
                                  <p:iterate type="el" backwards="0">
                                    <p:tmAbs val="0"/>
                                  </p:iterate>
                                  <p:childTnLst>
                                    <p:animEffect filter="fade" transition="out">
                                      <p:cBhvr>
                                        <p:cTn id="26" dur="500" fill="hold"/>
                                        <p:tgtEl>
                                          <p:spTgt spid="128"/>
                                        </p:tgtEl>
                                      </p:cBhvr>
                                    </p:animEffect>
                                    <p:set>
                                      <p:cBhvr>
                                        <p:cTn id="27" fill="hold">
                                          <p:stCondLst>
                                            <p:cond delay="499"/>
                                          </p:stCondLst>
                                        </p:cTn>
                                        <p:tgtEl>
                                          <p:spTgt spid="12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8" grpId="5"/>
      <p:bldP build="whole" bldLvl="1" animBg="1" rev="0" advAuto="0" spid="125" grpId="1"/>
      <p:bldP build="whole" bldLvl="1" animBg="1" rev="0" advAuto="0" spid="127" grpId="2"/>
      <p:bldP build="whole" bldLvl="1" animBg="1" rev="0" advAuto="0" spid="127" grpId="3"/>
      <p:bldP build="whole" bldLvl="1" animBg="1" rev="0" advAuto="0" spid="128" grpId="4"/>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 name="Shape 11"/>
          <p:cNvSpPr/>
          <p:nvPr/>
        </p:nvSpPr>
        <p:spPr>
          <a:xfrm>
            <a:off x="1116012" y="4221162"/>
            <a:ext cx="1439864" cy="360363"/>
          </a:xfrm>
          <a:prstGeom prst="line">
            <a:avLst/>
          </a:prstGeom>
          <a:ln w="76200">
            <a:solidFill>
              <a:srgbClr val="FF3300"/>
            </a:solidFill>
            <a:round/>
            <a:headEnd type="triangle"/>
          </a:ln>
        </p:spPr>
        <p:txBody>
          <a:bodyPr lIns="0" tIns="0" rIns="0" bIns="0"/>
          <a:lstStyle/>
          <a:p>
            <a:pPr lvl="0" defTabSz="457200">
              <a:defRPr sz="1200">
                <a:latin typeface="+mn-lt"/>
                <a:ea typeface="+mn-ea"/>
                <a:cs typeface="+mn-cs"/>
                <a:sym typeface="Helvetica"/>
              </a:defRPr>
            </a:pPr>
          </a:p>
        </p:txBody>
      </p:sp>
      <p:pic>
        <p:nvPicPr>
          <p:cNvPr id="12" name="Mountain_Pass.jpg" descr="Mountain_Pass"/>
          <p:cNvPicPr/>
          <p:nvPr/>
        </p:nvPicPr>
        <p:blipFill>
          <a:blip r:embed="rId2">
            <a:extLst/>
          </a:blip>
          <a:stretch>
            <a:fillRect/>
          </a:stretch>
        </p:blipFill>
        <p:spPr>
          <a:xfrm>
            <a:off x="0" y="765175"/>
            <a:ext cx="4537075" cy="4165600"/>
          </a:xfrm>
          <a:prstGeom prst="rect">
            <a:avLst/>
          </a:prstGeom>
          <a:ln w="12700">
            <a:miter lim="400000"/>
          </a:ln>
        </p:spPr>
      </p:pic>
      <p:grpSp>
        <p:nvGrpSpPr>
          <p:cNvPr id="15" name="Group 15"/>
          <p:cNvGrpSpPr/>
          <p:nvPr/>
        </p:nvGrpSpPr>
        <p:grpSpPr>
          <a:xfrm>
            <a:off x="2700337" y="0"/>
            <a:ext cx="6625889" cy="1684162"/>
            <a:chOff x="0" y="0"/>
            <a:chExt cx="6625887" cy="1684161"/>
          </a:xfrm>
        </p:grpSpPr>
        <p:sp>
          <p:nvSpPr>
            <p:cNvPr id="13" name="Shape 13"/>
            <p:cNvSpPr/>
            <p:nvPr/>
          </p:nvSpPr>
          <p:spPr>
            <a:xfrm>
              <a:off x="1800224" y="0"/>
              <a:ext cx="4825664" cy="16841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rPr b="1"/>
                <a:t>Tier 3:</a:t>
              </a:r>
              <a:r>
                <a:t> glossary word:</a:t>
              </a:r>
            </a:p>
            <a:p>
              <a:pPr lvl="0"/>
              <a:r>
                <a:t>	Multisyllabic</a:t>
              </a:r>
            </a:p>
            <a:p>
              <a:pPr lvl="0"/>
              <a:r>
                <a:t>               </a:t>
              </a:r>
              <a:r>
                <a:rPr b="1"/>
                <a:t>Specific to a subject area</a:t>
              </a:r>
              <a:endParaRPr b="1" sz="3200"/>
            </a:p>
            <a:p>
              <a:pPr lvl="0"/>
              <a:r>
                <a:t>	 Latin or Greek-based</a:t>
              </a:r>
            </a:p>
            <a:p>
              <a:pPr lvl="0"/>
              <a:r>
                <a:rPr i="1"/>
                <a:t>topography, photosynthesis, isoceles triangle,</a:t>
              </a:r>
              <a:endParaRPr i="1" sz="3200"/>
            </a:p>
            <a:p>
              <a:pPr lvl="0"/>
              <a:r>
                <a:rPr i="1"/>
                <a:t> sedimentary, oxygenated, cartographer</a:t>
              </a:r>
            </a:p>
          </p:txBody>
        </p:sp>
        <p:sp>
          <p:nvSpPr>
            <p:cNvPr id="14" name="Shape 14"/>
            <p:cNvSpPr/>
            <p:nvPr/>
          </p:nvSpPr>
          <p:spPr>
            <a:xfrm flipV="1">
              <a:off x="0" y="404812"/>
              <a:ext cx="1871663" cy="1079501"/>
            </a:xfrm>
            <a:prstGeom prst="line">
              <a:avLst/>
            </a:prstGeom>
            <a:noFill/>
            <a:ln w="76200" cap="flat">
              <a:solidFill>
                <a:srgbClr val="FF3300"/>
              </a:solidFill>
              <a:prstDash val="solid"/>
              <a:round/>
              <a:headEnd type="triangle" w="med" len="med"/>
            </a:ln>
            <a:effectLst/>
          </p:spPr>
          <p:txBody>
            <a:bodyPr wrap="square" lIns="0" tIns="0" rIns="0" bIns="0" numCol="1" anchor="t">
              <a:noAutofit/>
            </a:bodyPr>
            <a:lstStyle/>
            <a:p>
              <a:pPr lvl="0" defTabSz="457200">
                <a:defRPr sz="1200">
                  <a:latin typeface="+mn-lt"/>
                  <a:ea typeface="+mn-ea"/>
                  <a:cs typeface="+mn-cs"/>
                  <a:sym typeface="Helvetica"/>
                </a:defRPr>
              </a:pPr>
            </a:p>
          </p:txBody>
        </p:sp>
      </p:grpSp>
      <p:grpSp>
        <p:nvGrpSpPr>
          <p:cNvPr id="18" name="Group 18"/>
          <p:cNvGrpSpPr/>
          <p:nvPr/>
        </p:nvGrpSpPr>
        <p:grpSpPr>
          <a:xfrm>
            <a:off x="3419474" y="2276475"/>
            <a:ext cx="5637571" cy="2884845"/>
            <a:chOff x="0" y="0"/>
            <a:chExt cx="5637569" cy="2884844"/>
          </a:xfrm>
        </p:grpSpPr>
        <p:sp>
          <p:nvSpPr>
            <p:cNvPr id="16" name="Shape 16"/>
            <p:cNvSpPr/>
            <p:nvPr/>
          </p:nvSpPr>
          <p:spPr>
            <a:xfrm>
              <a:off x="1227137" y="0"/>
              <a:ext cx="4410433" cy="28848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rPr b="1"/>
                <a:t>Tier 2:</a:t>
              </a:r>
              <a:r>
                <a:t> Words of </a:t>
              </a:r>
              <a:r>
                <a:rPr b="1"/>
                <a:t>education, business,</a:t>
              </a:r>
              <a:endParaRPr b="1" sz="3200"/>
            </a:p>
            <a:p>
              <a:pPr lvl="0"/>
              <a:r>
                <a:rPr b="1"/>
                <a:t>            government, religion</a:t>
              </a:r>
              <a:r>
                <a:t>:</a:t>
              </a:r>
            </a:p>
            <a:p>
              <a:pPr lvl="0"/>
              <a:r>
                <a:t>          </a:t>
              </a:r>
            </a:p>
            <a:p>
              <a:pPr lvl="0"/>
              <a:r>
                <a:t>	Components: Prefix, root, suffix</a:t>
              </a:r>
            </a:p>
            <a:p>
              <a:pPr lvl="0"/>
              <a:r>
                <a:t>              Latin-based</a:t>
              </a:r>
            </a:p>
            <a:p>
              <a:pPr lvl="0"/>
              <a:r>
                <a:rPr i="1"/>
                <a:t>elevation, formation, protrude, expansive,</a:t>
              </a:r>
              <a:endParaRPr i="1" sz="3200"/>
            </a:p>
            <a:p>
              <a:pPr lvl="0"/>
              <a:r>
                <a:rPr i="1"/>
                <a:t> isolated, remote</a:t>
              </a:r>
              <a:endParaRPr i="1" sz="3200"/>
            </a:p>
            <a:p>
              <a:pPr lvl="0"/>
              <a:endParaRPr i="1" sz="3200"/>
            </a:p>
          </p:txBody>
        </p:sp>
        <p:sp>
          <p:nvSpPr>
            <p:cNvPr id="17" name="Shape 17"/>
            <p:cNvSpPr/>
            <p:nvPr/>
          </p:nvSpPr>
          <p:spPr>
            <a:xfrm>
              <a:off x="-1" y="215900"/>
              <a:ext cx="1944689" cy="935038"/>
            </a:xfrm>
            <a:prstGeom prst="line">
              <a:avLst/>
            </a:prstGeom>
            <a:noFill/>
            <a:ln w="57150" cap="flat">
              <a:solidFill>
                <a:srgbClr val="FF3300"/>
              </a:solidFill>
              <a:prstDash val="solid"/>
              <a:round/>
              <a:headEnd type="triangle" w="med" len="med"/>
            </a:ln>
            <a:effectLst/>
          </p:spPr>
          <p:txBody>
            <a:bodyPr wrap="square" lIns="0" tIns="0" rIns="0" bIns="0" numCol="1" anchor="t">
              <a:noAutofit/>
            </a:bodyPr>
            <a:lstStyle/>
            <a:p>
              <a:pPr lvl="0" defTabSz="457200">
                <a:defRPr sz="1200">
                  <a:latin typeface="+mn-lt"/>
                  <a:ea typeface="+mn-ea"/>
                  <a:cs typeface="+mn-cs"/>
                  <a:sym typeface="Helvetica"/>
                </a:defRPr>
              </a:pPr>
            </a:p>
          </p:txBody>
        </p:sp>
      </p:grpSp>
      <p:sp>
        <p:nvSpPr>
          <p:cNvPr id="19" name="Shape 19"/>
          <p:cNvSpPr/>
          <p:nvPr/>
        </p:nvSpPr>
        <p:spPr>
          <a:xfrm flipH="1" flipV="1">
            <a:off x="2411412" y="4724400"/>
            <a:ext cx="1873251" cy="649288"/>
          </a:xfrm>
          <a:prstGeom prst="line">
            <a:avLst/>
          </a:prstGeom>
          <a:ln w="76200">
            <a:solidFill>
              <a:srgbClr val="FF3300"/>
            </a:solidFill>
            <a:round/>
            <a:tailEnd type="triangle"/>
          </a:ln>
        </p:spPr>
        <p:txBody>
          <a:bodyPr lIns="0" tIns="0" rIns="0" bIns="0"/>
          <a:lstStyle/>
          <a:p>
            <a:pPr lvl="0" defTabSz="457200">
              <a:defRPr sz="1200">
                <a:latin typeface="+mn-lt"/>
                <a:ea typeface="+mn-ea"/>
                <a:cs typeface="+mn-cs"/>
                <a:sym typeface="Helvetica"/>
              </a:defRPr>
            </a:pPr>
          </a:p>
        </p:txBody>
      </p:sp>
      <p:grpSp>
        <p:nvGrpSpPr>
          <p:cNvPr id="22" name="Group 22"/>
          <p:cNvGrpSpPr/>
          <p:nvPr/>
        </p:nvGrpSpPr>
        <p:grpSpPr>
          <a:xfrm>
            <a:off x="2411412" y="4724400"/>
            <a:ext cx="6903056" cy="2336624"/>
            <a:chOff x="0" y="0"/>
            <a:chExt cx="6903055" cy="2336623"/>
          </a:xfrm>
        </p:grpSpPr>
        <p:sp>
          <p:nvSpPr>
            <p:cNvPr id="20" name="Shape 20"/>
            <p:cNvSpPr/>
            <p:nvPr/>
          </p:nvSpPr>
          <p:spPr>
            <a:xfrm>
              <a:off x="1265237" y="119062"/>
              <a:ext cx="5637819" cy="22175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rPr b="1"/>
                <a:t>Tier 1:</a:t>
              </a:r>
              <a:r>
                <a:t> Basic conversational words: </a:t>
              </a:r>
              <a:r>
                <a:rPr b="1"/>
                <a:t>Friends &amp; family</a:t>
              </a:r>
              <a:endParaRPr b="1" sz="3200"/>
            </a:p>
            <a:p>
              <a:pPr lvl="0"/>
              <a:r>
                <a:t>	1 or 2 syllables</a:t>
              </a:r>
            </a:p>
            <a:p>
              <a:pPr lvl="0"/>
              <a:r>
                <a:t>               Learned naturally, through exposure</a:t>
              </a:r>
            </a:p>
            <a:p>
              <a:pPr lvl="0"/>
              <a:r>
                <a:t>	 </a:t>
              </a:r>
            </a:p>
            <a:p>
              <a:pPr lvl="0"/>
              <a:r>
                <a:rPr i="1"/>
                <a:t>hills, grass, rocks, land, sky, clouds, fly, climb,</a:t>
              </a:r>
              <a:endParaRPr i="1" sz="3200"/>
            </a:p>
            <a:p>
              <a:pPr lvl="0"/>
              <a:r>
                <a:rPr i="1"/>
                <a:t>green, high…</a:t>
              </a:r>
              <a:endParaRPr i="1"/>
            </a:p>
            <a:p>
              <a:pPr lvl="0"/>
              <a:r>
                <a:rPr i="1"/>
                <a:t>             </a:t>
              </a:r>
              <a:endParaRPr i="1" sz="3200"/>
            </a:p>
            <a:p>
              <a:pPr lvl="0"/>
              <a:r>
                <a:t>	</a:t>
              </a:r>
            </a:p>
          </p:txBody>
        </p:sp>
        <p:sp>
          <p:nvSpPr>
            <p:cNvPr id="21" name="Shape 21"/>
            <p:cNvSpPr/>
            <p:nvPr/>
          </p:nvSpPr>
          <p:spPr>
            <a:xfrm flipH="1" flipV="1">
              <a:off x="0" y="-1"/>
              <a:ext cx="1873251" cy="649289"/>
            </a:xfrm>
            <a:prstGeom prst="line">
              <a:avLst/>
            </a:prstGeom>
            <a:noFill/>
            <a:ln w="76200" cap="flat">
              <a:solidFill>
                <a:srgbClr val="FF3300"/>
              </a:solidFill>
              <a:prstDash val="solid"/>
              <a:round/>
              <a:tailEnd type="triangle" w="med" len="med"/>
            </a:ln>
            <a:effectLst/>
          </p:spPr>
          <p:txBody>
            <a:bodyPr wrap="square" lIns="0" tIns="0" rIns="0" bIns="0" numCol="1" anchor="t">
              <a:noAutofit/>
            </a:bodyPr>
            <a:lstStyle/>
            <a:p>
              <a:pPr lvl="0" defTabSz="457200">
                <a:defRPr sz="1200">
                  <a:latin typeface="+mn-lt"/>
                  <a:ea typeface="+mn-ea"/>
                  <a:cs typeface="+mn-cs"/>
                  <a:sym typeface="Helvetica"/>
                </a:defRPr>
              </a:pPr>
            </a:p>
          </p:txBody>
        </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22"/>
                                        </p:tgtEl>
                                        <p:attrNameLst>
                                          <p:attrName>style.visibility</p:attrName>
                                        </p:attrNameLst>
                                      </p:cBhvr>
                                      <p:to>
                                        <p:strVal val="visible"/>
                                      </p:to>
                                    </p:set>
                                    <p:animEffect filter="fade" transition="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8"/>
                                        </p:tgtEl>
                                        <p:attrNameLst>
                                          <p:attrName>style.visibility</p:attrName>
                                        </p:attrNameLst>
                                      </p:cBhvr>
                                      <p:to>
                                        <p:strVal val="visible"/>
                                      </p:to>
                                    </p:set>
                                    <p:animEffect filter="fade" transition="i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0" grpId="3" fill="hold">
                                  <p:stCondLst>
                                    <p:cond delay="0"/>
                                  </p:stCondLst>
                                  <p:iterate type="el" backwards="0">
                                    <p:tmAbs val="0"/>
                                  </p:iterate>
                                  <p:childTnLst>
                                    <p:set>
                                      <p:cBhvr>
                                        <p:cTn id="16" fill="hold"/>
                                        <p:tgtEl>
                                          <p:spTgt spid="15"/>
                                        </p:tgtEl>
                                        <p:attrNameLst>
                                          <p:attrName>style.visibility</p:attrName>
                                        </p:attrNameLst>
                                      </p:cBhvr>
                                      <p:to>
                                        <p:strVal val="visible"/>
                                      </p:to>
                                    </p:set>
                                    <p:animEffect filter="fade" transition="in">
                                      <p:cBhvr>
                                        <p:cTn id="17" dur="500"/>
                                        <p:tgtEl>
                                          <p:spTgt spid="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 grpId="3"/>
      <p:bldP build="whole" bldLvl="1" animBg="1" rev="0" advAuto="0" spid="22" grpId="1"/>
      <p:bldP build="whole" bldLvl="1" animBg="1" rev="0" advAuto="0" spid="18" grpId="2"/>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4" name="Mountain_Pass.jpg" descr="Mountain_Pass"/>
          <p:cNvPicPr/>
          <p:nvPr/>
        </p:nvPicPr>
        <p:blipFill>
          <a:blip r:embed="rId2">
            <a:extLst/>
          </a:blip>
          <a:stretch>
            <a:fillRect/>
          </a:stretch>
        </p:blipFill>
        <p:spPr>
          <a:xfrm>
            <a:off x="0" y="765175"/>
            <a:ext cx="4537075" cy="4165600"/>
          </a:xfrm>
          <a:prstGeom prst="rect">
            <a:avLst/>
          </a:prstGeom>
          <a:ln w="12700">
            <a:miter lim="400000"/>
          </a:ln>
        </p:spPr>
      </p:pic>
      <p:sp>
        <p:nvSpPr>
          <p:cNvPr id="25" name="Shape 25"/>
          <p:cNvSpPr/>
          <p:nvPr/>
        </p:nvSpPr>
        <p:spPr>
          <a:xfrm flipV="1">
            <a:off x="2700337" y="1125537"/>
            <a:ext cx="2519364" cy="1366839"/>
          </a:xfrm>
          <a:prstGeom prst="line">
            <a:avLst/>
          </a:prstGeom>
          <a:ln w="57150">
            <a:solidFill>
              <a:srgbClr val="FF3300"/>
            </a:solidFill>
            <a:round/>
            <a:tailEnd type="triangle"/>
          </a:ln>
        </p:spPr>
        <p:txBody>
          <a:bodyPr lIns="0" tIns="0" rIns="0" bIns="0"/>
          <a:lstStyle/>
          <a:p>
            <a:pPr lvl="0" defTabSz="457200">
              <a:defRPr sz="1200">
                <a:latin typeface="+mn-lt"/>
                <a:ea typeface="+mn-ea"/>
                <a:cs typeface="+mn-cs"/>
                <a:sym typeface="Helvetica"/>
              </a:defRPr>
            </a:pPr>
          </a:p>
        </p:txBody>
      </p:sp>
      <p:sp>
        <p:nvSpPr>
          <p:cNvPr id="26" name="Shape 26"/>
          <p:cNvSpPr/>
          <p:nvPr/>
        </p:nvSpPr>
        <p:spPr>
          <a:xfrm>
            <a:off x="2627312" y="2781299"/>
            <a:ext cx="2160589" cy="1366839"/>
          </a:xfrm>
          <a:prstGeom prst="line">
            <a:avLst/>
          </a:prstGeom>
          <a:ln w="76200">
            <a:solidFill>
              <a:srgbClr val="FF3300"/>
            </a:solidFill>
            <a:round/>
            <a:tailEnd type="triangle"/>
          </a:ln>
        </p:spPr>
        <p:txBody>
          <a:bodyPr lIns="0" tIns="0" rIns="0" bIns="0"/>
          <a:lstStyle/>
          <a:p>
            <a:pPr lvl="0" defTabSz="457200">
              <a:defRPr sz="1200">
                <a:latin typeface="+mn-lt"/>
                <a:ea typeface="+mn-ea"/>
                <a:cs typeface="+mn-cs"/>
                <a:sym typeface="Helvetica"/>
              </a:defRPr>
            </a:pPr>
          </a:p>
        </p:txBody>
      </p:sp>
      <p:sp>
        <p:nvSpPr>
          <p:cNvPr id="27" name="Shape 27"/>
          <p:cNvSpPr/>
          <p:nvPr/>
        </p:nvSpPr>
        <p:spPr>
          <a:xfrm>
            <a:off x="5272087" y="423862"/>
            <a:ext cx="2361343"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lvl1pPr>
          </a:lstStyle>
          <a:p>
            <a:pPr lvl="0">
              <a:defRPr b="0"/>
            </a:pPr>
            <a:r>
              <a:rPr b="1"/>
              <a:t>Literary Vocabulary: </a:t>
            </a:r>
          </a:p>
        </p:txBody>
      </p:sp>
      <p:grpSp>
        <p:nvGrpSpPr>
          <p:cNvPr id="33" name="Group 33"/>
          <p:cNvGrpSpPr/>
          <p:nvPr/>
        </p:nvGrpSpPr>
        <p:grpSpPr>
          <a:xfrm>
            <a:off x="5435600" y="1052512"/>
            <a:ext cx="2932235" cy="2419351"/>
            <a:chOff x="0" y="0"/>
            <a:chExt cx="2932234" cy="2419350"/>
          </a:xfrm>
        </p:grpSpPr>
        <p:grpSp>
          <p:nvGrpSpPr>
            <p:cNvPr id="31" name="Group 31"/>
            <p:cNvGrpSpPr/>
            <p:nvPr/>
          </p:nvGrpSpPr>
          <p:grpSpPr>
            <a:xfrm>
              <a:off x="0" y="0"/>
              <a:ext cx="2147888" cy="2419350"/>
              <a:chOff x="0" y="0"/>
              <a:chExt cx="2147887" cy="2419350"/>
            </a:xfrm>
          </p:grpSpPr>
          <p:pic>
            <p:nvPicPr>
              <p:cNvPr id="28" name="1330058.jpg" descr="1330058"/>
              <p:cNvPicPr/>
              <p:nvPr/>
            </p:nvPicPr>
            <p:blipFill>
              <a:blip r:embed="rId3">
                <a:extLst/>
              </a:blip>
              <a:stretch>
                <a:fillRect/>
              </a:stretch>
            </p:blipFill>
            <p:spPr>
              <a:xfrm>
                <a:off x="0" y="0"/>
                <a:ext cx="828675" cy="1209675"/>
              </a:xfrm>
              <a:prstGeom prst="rect">
                <a:avLst/>
              </a:prstGeom>
              <a:ln w="12700" cap="flat">
                <a:noFill/>
                <a:miter lim="400000"/>
              </a:ln>
              <a:effectLst/>
            </p:spPr>
          </p:pic>
          <p:pic>
            <p:nvPicPr>
              <p:cNvPr id="29" name="edgar-allan-poe.jpg" descr="edgar-allan-poe"/>
              <p:cNvPicPr/>
              <p:nvPr/>
            </p:nvPicPr>
            <p:blipFill>
              <a:blip r:embed="rId4">
                <a:extLst/>
              </a:blip>
              <a:stretch>
                <a:fillRect/>
              </a:stretch>
            </p:blipFill>
            <p:spPr>
              <a:xfrm>
                <a:off x="1223962" y="0"/>
                <a:ext cx="923926" cy="1209675"/>
              </a:xfrm>
              <a:prstGeom prst="rect">
                <a:avLst/>
              </a:prstGeom>
              <a:ln w="12700" cap="flat">
                <a:noFill/>
                <a:miter lim="400000"/>
              </a:ln>
              <a:effectLst/>
            </p:spPr>
          </p:pic>
          <p:pic>
            <p:nvPicPr>
              <p:cNvPr id="30" name="POETRY.jpg" descr="POETRY"/>
              <p:cNvPicPr/>
              <p:nvPr/>
            </p:nvPicPr>
            <p:blipFill>
              <a:blip r:embed="rId5">
                <a:extLst/>
              </a:blip>
              <a:stretch>
                <a:fillRect/>
              </a:stretch>
            </p:blipFill>
            <p:spPr>
              <a:xfrm>
                <a:off x="431800" y="1152525"/>
                <a:ext cx="1209675" cy="1266825"/>
              </a:xfrm>
              <a:prstGeom prst="rect">
                <a:avLst/>
              </a:prstGeom>
              <a:ln w="12700" cap="flat">
                <a:noFill/>
                <a:miter lim="400000"/>
              </a:ln>
              <a:effectLst/>
            </p:spPr>
          </p:pic>
        </p:grpSp>
        <p:sp>
          <p:nvSpPr>
            <p:cNvPr id="32" name="Shape 32"/>
            <p:cNvSpPr/>
            <p:nvPr/>
          </p:nvSpPr>
          <p:spPr>
            <a:xfrm>
              <a:off x="1800225" y="1223962"/>
              <a:ext cx="1132010" cy="11507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rPr b="1"/>
                <a:t>vexed</a:t>
              </a:r>
              <a:endParaRPr b="1" sz="3200"/>
            </a:p>
            <a:p>
              <a:pPr lvl="0"/>
              <a:r>
                <a:rPr b="1"/>
                <a:t>sagacity</a:t>
              </a:r>
              <a:endParaRPr b="1" sz="3200"/>
            </a:p>
            <a:p>
              <a:pPr lvl="0"/>
              <a:r>
                <a:rPr b="1"/>
                <a:t>waning</a:t>
              </a:r>
              <a:endParaRPr b="1" sz="3200"/>
            </a:p>
            <a:p>
              <a:pPr lvl="0"/>
              <a:r>
                <a:rPr b="1"/>
                <a:t>veracity</a:t>
              </a:r>
            </a:p>
          </p:txBody>
        </p:sp>
      </p:grpSp>
      <p:grpSp>
        <p:nvGrpSpPr>
          <p:cNvPr id="40" name="Group 40"/>
          <p:cNvGrpSpPr/>
          <p:nvPr/>
        </p:nvGrpSpPr>
        <p:grpSpPr>
          <a:xfrm>
            <a:off x="1692275" y="4005262"/>
            <a:ext cx="6634163" cy="2622908"/>
            <a:chOff x="0" y="0"/>
            <a:chExt cx="6634162" cy="2622907"/>
          </a:xfrm>
        </p:grpSpPr>
        <p:grpSp>
          <p:nvGrpSpPr>
            <p:cNvPr id="38" name="Group 38"/>
            <p:cNvGrpSpPr/>
            <p:nvPr/>
          </p:nvGrpSpPr>
          <p:grpSpPr>
            <a:xfrm>
              <a:off x="1366837" y="-1"/>
              <a:ext cx="5267326" cy="2159001"/>
              <a:chOff x="0" y="0"/>
              <a:chExt cx="5267325" cy="2159000"/>
            </a:xfrm>
          </p:grpSpPr>
          <p:sp>
            <p:nvSpPr>
              <p:cNvPr id="34" name="Shape 34"/>
              <p:cNvSpPr/>
              <p:nvPr/>
            </p:nvSpPr>
            <p:spPr>
              <a:xfrm>
                <a:off x="1800225" y="0"/>
                <a:ext cx="2602779"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a:lvl1pPr>
              </a:lstStyle>
              <a:p>
                <a:pPr lvl="0">
                  <a:defRPr b="0"/>
                </a:pPr>
                <a:r>
                  <a:rPr b="1"/>
                  <a:t>Academic Vocabulary: </a:t>
                </a:r>
              </a:p>
            </p:txBody>
          </p:sp>
          <p:pic>
            <p:nvPicPr>
              <p:cNvPr id="35" name="science_square_0.jpg" descr="science_square_0"/>
              <p:cNvPicPr/>
              <p:nvPr/>
            </p:nvPicPr>
            <p:blipFill>
              <a:blip r:embed="rId6">
                <a:extLst/>
              </a:blip>
              <a:stretch>
                <a:fillRect/>
              </a:stretch>
            </p:blipFill>
            <p:spPr>
              <a:xfrm>
                <a:off x="1800225" y="503237"/>
                <a:ext cx="1655763" cy="1655763"/>
              </a:xfrm>
              <a:prstGeom prst="rect">
                <a:avLst/>
              </a:prstGeom>
              <a:ln w="12700" cap="flat">
                <a:noFill/>
                <a:miter lim="400000"/>
              </a:ln>
              <a:effectLst/>
            </p:spPr>
          </p:pic>
          <p:pic>
            <p:nvPicPr>
              <p:cNvPr id="36" name="history-id.jpg" descr="history-id"/>
              <p:cNvPicPr/>
              <p:nvPr/>
            </p:nvPicPr>
            <p:blipFill>
              <a:blip r:embed="rId7">
                <a:extLst/>
              </a:blip>
              <a:stretch>
                <a:fillRect/>
              </a:stretch>
            </p:blipFill>
            <p:spPr>
              <a:xfrm>
                <a:off x="0" y="1152525"/>
                <a:ext cx="1333500" cy="1000125"/>
              </a:xfrm>
              <a:prstGeom prst="rect">
                <a:avLst/>
              </a:prstGeom>
              <a:ln w="12700" cap="flat">
                <a:noFill/>
                <a:miter lim="400000"/>
              </a:ln>
              <a:effectLst/>
            </p:spPr>
          </p:pic>
          <p:pic>
            <p:nvPicPr>
              <p:cNvPr id="37" name="math.jpg" descr="math"/>
              <p:cNvPicPr/>
              <p:nvPr/>
            </p:nvPicPr>
            <p:blipFill>
              <a:blip r:embed="rId8">
                <a:extLst/>
              </a:blip>
              <a:stretch>
                <a:fillRect/>
              </a:stretch>
            </p:blipFill>
            <p:spPr>
              <a:xfrm>
                <a:off x="4105275" y="719137"/>
                <a:ext cx="1162050" cy="914401"/>
              </a:xfrm>
              <a:prstGeom prst="rect">
                <a:avLst/>
              </a:prstGeom>
              <a:ln w="12700" cap="flat">
                <a:noFill/>
                <a:miter lim="400000"/>
              </a:ln>
              <a:effectLst/>
            </p:spPr>
          </p:pic>
        </p:grpSp>
        <p:sp>
          <p:nvSpPr>
            <p:cNvPr id="39" name="Shape 39"/>
            <p:cNvSpPr/>
            <p:nvPr/>
          </p:nvSpPr>
          <p:spPr>
            <a:xfrm>
              <a:off x="0" y="1008062"/>
              <a:ext cx="1233361" cy="16148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rPr b="1"/>
                <a:t>inversion</a:t>
              </a:r>
              <a:endParaRPr b="1" sz="3200"/>
            </a:p>
            <a:p>
              <a:pPr lvl="0"/>
              <a:r>
                <a:rPr b="1"/>
                <a:t>causal</a:t>
              </a:r>
              <a:endParaRPr b="1" sz="3200"/>
            </a:p>
            <a:p>
              <a:pPr lvl="0"/>
              <a:r>
                <a:rPr b="1"/>
                <a:t>fluctuate</a:t>
              </a:r>
              <a:endParaRPr b="1" sz="3200"/>
            </a:p>
            <a:p>
              <a:pPr lvl="0"/>
              <a:r>
                <a:rPr b="1"/>
                <a:t>offset</a:t>
              </a:r>
              <a:endParaRPr b="1" sz="3200"/>
            </a:p>
          </p:txBody>
        </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33"/>
                                        </p:tgtEl>
                                        <p:attrNameLst>
                                          <p:attrName>style.visibility</p:attrName>
                                        </p:attrNameLst>
                                      </p:cBhvr>
                                      <p:to>
                                        <p:strVal val="visible"/>
                                      </p:to>
                                    </p:set>
                                    <p:animEffect filter="fade" transition="in">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40"/>
                                        </p:tgtEl>
                                        <p:attrNameLst>
                                          <p:attrName>style.visibility</p:attrName>
                                        </p:attrNameLst>
                                      </p:cBhvr>
                                      <p:to>
                                        <p:strVal val="visible"/>
                                      </p:to>
                                    </p:set>
                                    <p:animEffect filter="fade" transition="in">
                                      <p:cBhvr>
                                        <p:cTn id="12" dur="500"/>
                                        <p:tgtEl>
                                          <p:spTgt spid="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0" grpId="2"/>
      <p:bldP build="whole" bldLvl="1" animBg="1" rev="0" advAuto="0" spid="33"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nvSpPr>
        <p:spPr>
          <a:xfrm>
            <a:off x="457200" y="277745"/>
            <a:ext cx="82296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4400">
                <a:effectLst>
                  <a:outerShdw sx="100000" sy="100000" kx="0" ky="0" algn="b" rotWithShape="0" blurRad="12700" dist="25400" dir="2700000">
                    <a:srgbClr val="DDDDDD"/>
                  </a:outerShdw>
                </a:effectLst>
              </a:defRPr>
            </a:lvl1pPr>
          </a:lstStyle>
          <a:p>
            <a:pPr lvl="0">
              <a:defRPr sz="1800">
                <a:effectLst/>
              </a:defRPr>
            </a:pPr>
            <a:r>
              <a:rPr sz="4400">
                <a:effectLst>
                  <a:outerShdw sx="100000" sy="100000" kx="0" ky="0" algn="b" rotWithShape="0" blurRad="12700" dist="25400" dir="2700000">
                    <a:srgbClr val="DDDDDD"/>
                  </a:outerShdw>
                </a:effectLst>
              </a:rPr>
              <a:t>Compare Tiers 1 &amp; 2</a:t>
            </a:r>
          </a:p>
        </p:txBody>
      </p:sp>
      <p:sp>
        <p:nvSpPr>
          <p:cNvPr id="43" name="Shape 43"/>
          <p:cNvSpPr/>
          <p:nvPr/>
        </p:nvSpPr>
        <p:spPr>
          <a:xfrm>
            <a:off x="2051050" y="1268412"/>
            <a:ext cx="1944688" cy="4307246"/>
          </a:xfrm>
          <a:prstGeom prst="rect">
            <a:avLst/>
          </a:prstGeom>
          <a:solidFill>
            <a:srgbClr val="F7F721"/>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1"/>
            <a:r>
              <a:rPr b="1" sz="3200">
                <a:effectLst>
                  <a:outerShdw sx="100000" sy="100000" kx="0" ky="0" algn="b" rotWithShape="0" blurRad="12700" dist="25400" dir="2700000">
                    <a:srgbClr val="FFFFFF"/>
                  </a:outerShdw>
                </a:effectLst>
              </a:rPr>
              <a:t>tiny</a:t>
            </a:r>
            <a:endParaRPr b="1" sz="3200">
              <a:effectLst>
                <a:outerShdw sx="100000" sy="100000" kx="0" ky="0" algn="b" rotWithShape="0" blurRad="12700" dist="25400" dir="2700000">
                  <a:srgbClr val="FFFFFF"/>
                </a:outerShdw>
              </a:effectLst>
            </a:endParaRPr>
          </a:p>
          <a:p>
            <a:pPr lvl="1"/>
            <a:r>
              <a:rPr b="1" sz="3200">
                <a:effectLst>
                  <a:outerShdw sx="100000" sy="100000" kx="0" ky="0" algn="b" rotWithShape="0" blurRad="12700" dist="25400" dir="2700000">
                    <a:srgbClr val="FFFFFF"/>
                  </a:outerShdw>
                </a:effectLst>
              </a:rPr>
              <a:t>small</a:t>
            </a:r>
            <a:endParaRPr b="1" sz="3200">
              <a:effectLst>
                <a:outerShdw sx="100000" sy="100000" kx="0" ky="0" algn="b" rotWithShape="0" blurRad="12700" dist="25400" dir="2700000">
                  <a:srgbClr val="FFFFFF"/>
                </a:outerShdw>
              </a:effectLst>
            </a:endParaRPr>
          </a:p>
          <a:p>
            <a:pPr lvl="1"/>
            <a:r>
              <a:rPr b="1" sz="3200">
                <a:effectLst>
                  <a:outerShdw sx="100000" sy="100000" kx="0" ky="0" algn="b" rotWithShape="0" blurRad="12700" dist="25400" dir="2700000">
                    <a:srgbClr val="FFFFFF"/>
                  </a:outerShdw>
                </a:effectLst>
              </a:rPr>
              <a:t>little</a:t>
            </a:r>
            <a:endParaRPr b="1" sz="3200">
              <a:effectLst>
                <a:outerShdw sx="100000" sy="100000" kx="0" ky="0" algn="b" rotWithShape="0" blurRad="12700" dist="25400" dir="2700000">
                  <a:srgbClr val="FFFFFF"/>
                </a:outerShdw>
              </a:effectLst>
            </a:endParaRPr>
          </a:p>
          <a:p>
            <a:pPr lvl="1"/>
            <a:r>
              <a:rPr b="1" sz="3200">
                <a:effectLst>
                  <a:outerShdw sx="100000" sy="100000" kx="0" ky="0" algn="b" rotWithShape="0" blurRad="12700" dist="25400" dir="2700000">
                    <a:srgbClr val="FFFFFF"/>
                  </a:outerShdw>
                </a:effectLst>
              </a:rPr>
              <a:t>average</a:t>
            </a:r>
            <a:endParaRPr b="1" sz="3200">
              <a:effectLst>
                <a:outerShdw sx="100000" sy="100000" kx="0" ky="0" algn="b" rotWithShape="0" blurRad="12700" dist="25400" dir="2700000">
                  <a:srgbClr val="FFFFFF"/>
                </a:outerShdw>
              </a:effectLst>
            </a:endParaRPr>
          </a:p>
          <a:p>
            <a:pPr lvl="1"/>
            <a:r>
              <a:rPr b="1" sz="3200">
                <a:effectLst>
                  <a:outerShdw sx="100000" sy="100000" kx="0" ky="0" algn="b" rotWithShape="0" blurRad="12700" dist="25400" dir="2700000">
                    <a:srgbClr val="FFFFFF"/>
                  </a:outerShdw>
                </a:effectLst>
              </a:rPr>
              <a:t>big</a:t>
            </a:r>
            <a:endParaRPr b="1" sz="3200">
              <a:effectLst>
                <a:outerShdw sx="100000" sy="100000" kx="0" ky="0" algn="b" rotWithShape="0" blurRad="12700" dist="25400" dir="2700000">
                  <a:srgbClr val="FFFFFF"/>
                </a:outerShdw>
              </a:effectLst>
            </a:endParaRPr>
          </a:p>
          <a:p>
            <a:pPr lvl="1"/>
            <a:r>
              <a:rPr b="1" sz="3200">
                <a:effectLst>
                  <a:outerShdw sx="100000" sy="100000" kx="0" ky="0" algn="b" rotWithShape="0" blurRad="12700" dist="25400" dir="2700000">
                    <a:srgbClr val="FFFFFF"/>
                  </a:outerShdw>
                </a:effectLst>
              </a:rPr>
              <a:t>large</a:t>
            </a:r>
            <a:endParaRPr b="1" sz="3200">
              <a:effectLst>
                <a:outerShdw sx="100000" sy="100000" kx="0" ky="0" algn="b" rotWithShape="0" blurRad="12700" dist="25400" dir="2700000">
                  <a:srgbClr val="FFFFFF"/>
                </a:outerShdw>
              </a:effectLst>
            </a:endParaRPr>
          </a:p>
          <a:p>
            <a:pPr lvl="1"/>
            <a:r>
              <a:rPr b="1" sz="3200">
                <a:effectLst>
                  <a:outerShdw sx="100000" sy="100000" kx="0" ky="0" algn="b" rotWithShape="0" blurRad="12700" dist="25400" dir="2700000">
                    <a:srgbClr val="FFFFFF"/>
                  </a:outerShdw>
                </a:effectLst>
              </a:rPr>
              <a:t>giant</a:t>
            </a:r>
            <a:endParaRPr b="1" sz="3200">
              <a:effectLst>
                <a:outerShdw sx="100000" sy="100000" kx="0" ky="0" algn="b" rotWithShape="0" blurRad="12700" dist="25400" dir="2700000">
                  <a:srgbClr val="FFFFFF"/>
                </a:outerShdw>
              </a:effectLst>
            </a:endParaRPr>
          </a:p>
          <a:p>
            <a:pPr lvl="1"/>
            <a:r>
              <a:rPr b="1" sz="3200">
                <a:effectLst>
                  <a:outerShdw sx="100000" sy="100000" kx="0" ky="0" algn="b" rotWithShape="0" blurRad="12700" dist="25400" dir="2700000">
                    <a:srgbClr val="FFFFFF"/>
                  </a:outerShdw>
                </a:effectLst>
              </a:rPr>
              <a:t>huge</a:t>
            </a:r>
          </a:p>
        </p:txBody>
      </p:sp>
      <p:grpSp>
        <p:nvGrpSpPr>
          <p:cNvPr id="46" name="Group 46"/>
          <p:cNvGrpSpPr/>
          <p:nvPr/>
        </p:nvGrpSpPr>
        <p:grpSpPr>
          <a:xfrm>
            <a:off x="4859337" y="1268412"/>
            <a:ext cx="2808288" cy="4105276"/>
            <a:chOff x="0" y="0"/>
            <a:chExt cx="2808287" cy="4105275"/>
          </a:xfrm>
        </p:grpSpPr>
        <p:sp>
          <p:nvSpPr>
            <p:cNvPr id="44" name="Shape 44"/>
            <p:cNvSpPr/>
            <p:nvPr/>
          </p:nvSpPr>
          <p:spPr>
            <a:xfrm>
              <a:off x="0" y="0"/>
              <a:ext cx="2808288" cy="4105275"/>
            </a:xfrm>
            <a:prstGeom prst="rect">
              <a:avLst/>
            </a:prstGeom>
            <a:solidFill>
              <a:srgbClr val="FEA0A9"/>
            </a:solidFill>
            <a:ln w="12700" cap="flat">
              <a:noFill/>
              <a:miter lim="400000"/>
            </a:ln>
            <a:effectLst/>
          </p:spPr>
          <p:txBody>
            <a:bodyPr wrap="square" lIns="0" tIns="0" rIns="0" bIns="0" numCol="1" anchor="t">
              <a:noAutofit/>
            </a:bodyPr>
            <a:lstStyle/>
            <a:p>
              <a:pPr lvl="0" marL="285750" indent="-285750" algn="ctr">
                <a:spcBef>
                  <a:spcPts val="600"/>
                </a:spcBef>
                <a:defRPr b="1" sz="2800">
                  <a:effectLst>
                    <a:outerShdw sx="100000" sy="100000" kx="0" ky="0" algn="b" rotWithShape="0" blurRad="12700" dist="25400" dir="2700000">
                      <a:srgbClr val="FFFFFF"/>
                    </a:outerShdw>
                  </a:effectLst>
                </a:defRPr>
              </a:pPr>
            </a:p>
          </p:txBody>
        </p:sp>
        <p:sp>
          <p:nvSpPr>
            <p:cNvPr id="45" name="Shape 45"/>
            <p:cNvSpPr/>
            <p:nvPr/>
          </p:nvSpPr>
          <p:spPr>
            <a:xfrm>
              <a:off x="0" y="0"/>
              <a:ext cx="2808288" cy="39284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lvl="1" marL="285750" indent="171450" algn="ctr">
                <a:spcBef>
                  <a:spcPts val="600"/>
                </a:spcBef>
              </a:pPr>
              <a:r>
                <a:rPr b="1" sz="2800">
                  <a:effectLst>
                    <a:outerShdw sx="100000" sy="100000" kx="0" ky="0" algn="b" rotWithShape="0" blurRad="12700" dist="25400" dir="2700000">
                      <a:srgbClr val="FFFFFF"/>
                    </a:outerShdw>
                  </a:effectLst>
                </a:rPr>
                <a:t>infinitesimal</a:t>
              </a:r>
              <a:endParaRPr b="1" sz="2800">
                <a:effectLst>
                  <a:outerShdw sx="100000" sy="100000" kx="0" ky="0" algn="b" rotWithShape="0" blurRad="12700" dist="25400" dir="2700000">
                    <a:srgbClr val="FFFFFF"/>
                  </a:outerShdw>
                </a:effectLst>
              </a:endParaRPr>
            </a:p>
            <a:p>
              <a:pPr lvl="1" marL="285750" indent="171450" algn="ctr">
                <a:spcBef>
                  <a:spcPts val="600"/>
                </a:spcBef>
              </a:pPr>
              <a:r>
                <a:rPr b="1" sz="2800">
                  <a:effectLst>
                    <a:outerShdw sx="100000" sy="100000" kx="0" ky="0" algn="b" rotWithShape="0" blurRad="12700" dist="25400" dir="2700000">
                      <a:srgbClr val="FFFFFF"/>
                    </a:outerShdw>
                  </a:effectLst>
                </a:rPr>
                <a:t>miniscule</a:t>
              </a:r>
              <a:endParaRPr b="1" sz="2800">
                <a:effectLst>
                  <a:outerShdw sx="100000" sy="100000" kx="0" ky="0" algn="b" rotWithShape="0" blurRad="12700" dist="25400" dir="2700000">
                    <a:srgbClr val="FFFFFF"/>
                  </a:outerShdw>
                </a:effectLst>
              </a:endParaRPr>
            </a:p>
            <a:p>
              <a:pPr lvl="1" marL="285750" indent="171450" algn="ctr">
                <a:spcBef>
                  <a:spcPts val="600"/>
                </a:spcBef>
              </a:pPr>
              <a:r>
                <a:rPr b="1" sz="2800">
                  <a:effectLst>
                    <a:outerShdw sx="100000" sy="100000" kx="0" ky="0" algn="b" rotWithShape="0" blurRad="12700" dist="25400" dir="2700000">
                      <a:srgbClr val="FFFFFF"/>
                    </a:outerShdw>
                  </a:effectLst>
                </a:rPr>
                <a:t>petite</a:t>
              </a:r>
              <a:endParaRPr b="1" sz="2800">
                <a:effectLst>
                  <a:outerShdw sx="100000" sy="100000" kx="0" ky="0" algn="b" rotWithShape="0" blurRad="12700" dist="25400" dir="2700000">
                    <a:srgbClr val="FFFFFF"/>
                  </a:outerShdw>
                </a:effectLst>
              </a:endParaRPr>
            </a:p>
            <a:p>
              <a:pPr lvl="1" marL="285750" indent="171450" algn="ctr">
                <a:spcBef>
                  <a:spcPts val="600"/>
                </a:spcBef>
              </a:pPr>
              <a:r>
                <a:rPr b="1" sz="2800">
                  <a:effectLst>
                    <a:outerShdw sx="100000" sy="100000" kx="0" ky="0" algn="b" rotWithShape="0" blurRad="12700" dist="25400" dir="2700000">
                      <a:srgbClr val="FFFFFF"/>
                    </a:outerShdw>
                  </a:effectLst>
                </a:rPr>
                <a:t>middling</a:t>
              </a:r>
              <a:endParaRPr b="1" sz="2800">
                <a:effectLst>
                  <a:outerShdw sx="100000" sy="100000" kx="0" ky="0" algn="b" rotWithShape="0" blurRad="12700" dist="25400" dir="2700000">
                    <a:srgbClr val="FFFFFF"/>
                  </a:outerShdw>
                </a:effectLst>
              </a:endParaRPr>
            </a:p>
            <a:p>
              <a:pPr lvl="1" marL="285750" indent="171450" algn="ctr">
                <a:spcBef>
                  <a:spcPts val="600"/>
                </a:spcBef>
              </a:pPr>
              <a:r>
                <a:rPr b="1" sz="2800">
                  <a:effectLst>
                    <a:outerShdw sx="100000" sy="100000" kx="0" ky="0" algn="b" rotWithShape="0" blurRad="12700" dist="25400" dir="2700000">
                      <a:srgbClr val="FFFFFF"/>
                    </a:outerShdw>
                  </a:effectLst>
                </a:rPr>
                <a:t>grand</a:t>
              </a:r>
              <a:endParaRPr b="1" sz="2800">
                <a:effectLst>
                  <a:outerShdw sx="100000" sy="100000" kx="0" ky="0" algn="b" rotWithShape="0" blurRad="12700" dist="25400" dir="2700000">
                    <a:srgbClr val="FFFFFF"/>
                  </a:outerShdw>
                </a:effectLst>
              </a:endParaRPr>
            </a:p>
            <a:p>
              <a:pPr lvl="1" marL="285750" indent="171450" algn="ctr">
                <a:spcBef>
                  <a:spcPts val="600"/>
                </a:spcBef>
              </a:pPr>
              <a:r>
                <a:rPr b="1" sz="2800">
                  <a:effectLst>
                    <a:outerShdw sx="100000" sy="100000" kx="0" ky="0" algn="b" rotWithShape="0" blurRad="12700" dist="25400" dir="2700000">
                      <a:srgbClr val="FFFFFF"/>
                    </a:outerShdw>
                  </a:effectLst>
                </a:rPr>
                <a:t>copious</a:t>
              </a:r>
              <a:endParaRPr b="1" sz="2800">
                <a:effectLst>
                  <a:outerShdw sx="100000" sy="100000" kx="0" ky="0" algn="b" rotWithShape="0" blurRad="12700" dist="25400" dir="2700000">
                    <a:srgbClr val="FFFFFF"/>
                  </a:outerShdw>
                </a:effectLst>
              </a:endParaRPr>
            </a:p>
            <a:p>
              <a:pPr lvl="1" marL="285750" indent="171450" algn="ctr">
                <a:spcBef>
                  <a:spcPts val="600"/>
                </a:spcBef>
              </a:pPr>
              <a:r>
                <a:rPr b="1" sz="2800">
                  <a:effectLst>
                    <a:outerShdw sx="100000" sy="100000" kx="0" ky="0" algn="b" rotWithShape="0" blurRad="12700" dist="25400" dir="2700000">
                      <a:srgbClr val="FFFFFF"/>
                    </a:outerShdw>
                  </a:effectLst>
                </a:rPr>
                <a:t>enormous</a:t>
              </a:r>
              <a:endParaRPr b="1" sz="2800">
                <a:effectLst>
                  <a:outerShdw sx="100000" sy="100000" kx="0" ky="0" algn="b" rotWithShape="0" blurRad="12700" dist="25400" dir="2700000">
                    <a:srgbClr val="FFFFFF"/>
                  </a:outerShdw>
                </a:effectLst>
              </a:endParaRPr>
            </a:p>
            <a:p>
              <a:pPr lvl="1" marL="285750" indent="171450" algn="ctr">
                <a:spcBef>
                  <a:spcPts val="600"/>
                </a:spcBef>
              </a:pPr>
              <a:r>
                <a:rPr b="1" sz="2800">
                  <a:effectLst>
                    <a:outerShdw sx="100000" sy="100000" kx="0" ky="0" algn="b" rotWithShape="0" blurRad="12700" dist="25400" dir="2700000">
                      <a:srgbClr val="FFFFFF"/>
                    </a:outerShdw>
                  </a:effectLst>
                </a:rPr>
                <a:t>gargantuan</a:t>
              </a:r>
            </a:p>
          </p:txBody>
        </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100000">
                                          <p:val>
                                            <p:strVal val="#ppt_x"/>
                                          </p:val>
                                        </p:tav>
                                      </p:tavLst>
                                    </p:anim>
                                    <p:anim calcmode="lin" valueType="num">
                                      <p:cBhvr>
                                        <p:cTn id="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6"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52" name="Group 52"/>
          <p:cNvGrpSpPr/>
          <p:nvPr/>
        </p:nvGrpSpPr>
        <p:grpSpPr>
          <a:xfrm>
            <a:off x="0" y="1576387"/>
            <a:ext cx="4032250" cy="5093207"/>
            <a:chOff x="0" y="0"/>
            <a:chExt cx="4032250" cy="5093206"/>
          </a:xfrm>
        </p:grpSpPr>
        <p:grpSp>
          <p:nvGrpSpPr>
            <p:cNvPr id="50" name="Group 50"/>
            <p:cNvGrpSpPr/>
            <p:nvPr/>
          </p:nvGrpSpPr>
          <p:grpSpPr>
            <a:xfrm>
              <a:off x="0" y="844550"/>
              <a:ext cx="4032250" cy="4248657"/>
              <a:chOff x="0" y="0"/>
              <a:chExt cx="4032250" cy="4248656"/>
            </a:xfrm>
          </p:grpSpPr>
          <p:sp>
            <p:nvSpPr>
              <p:cNvPr id="48" name="Shape 48"/>
              <p:cNvSpPr/>
              <p:nvPr/>
            </p:nvSpPr>
            <p:spPr>
              <a:xfrm>
                <a:off x="504825" y="3455987"/>
                <a:ext cx="2713693" cy="7926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rPr sz="2400"/>
                  <a:t>superhydrophobia:</a:t>
                </a:r>
                <a:endParaRPr sz="2400"/>
              </a:p>
              <a:p>
                <a:pPr lvl="0"/>
                <a:r>
                  <a:rPr sz="2400"/>
                  <a:t>  “water rejection”</a:t>
                </a:r>
              </a:p>
            </p:txBody>
          </p:sp>
          <p:pic>
            <p:nvPicPr>
              <p:cNvPr id="49" name="lotus-effect.jpg" descr="lotus-effect"/>
              <p:cNvPicPr/>
              <p:nvPr/>
            </p:nvPicPr>
            <p:blipFill>
              <a:blip r:embed="rId2">
                <a:extLst/>
              </a:blip>
              <a:stretch>
                <a:fillRect/>
              </a:stretch>
            </p:blipFill>
            <p:spPr>
              <a:xfrm>
                <a:off x="0" y="0"/>
                <a:ext cx="4032250" cy="3311525"/>
              </a:xfrm>
              <a:prstGeom prst="rect">
                <a:avLst/>
              </a:prstGeom>
              <a:ln w="12700" cap="flat">
                <a:noFill/>
                <a:miter lim="400000"/>
              </a:ln>
              <a:effectLst/>
            </p:spPr>
          </p:pic>
        </p:grpSp>
        <p:sp>
          <p:nvSpPr>
            <p:cNvPr id="51" name="Shape 51"/>
            <p:cNvSpPr/>
            <p:nvPr/>
          </p:nvSpPr>
          <p:spPr>
            <a:xfrm>
              <a:off x="303212" y="0"/>
              <a:ext cx="198038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t>The “Lotus Effect” </a:t>
              </a:r>
            </a:p>
          </p:txBody>
        </p:sp>
      </p:grpSp>
      <p:grpSp>
        <p:nvGrpSpPr>
          <p:cNvPr id="56" name="Group 56"/>
          <p:cNvGrpSpPr/>
          <p:nvPr/>
        </p:nvGrpSpPr>
        <p:grpSpPr>
          <a:xfrm>
            <a:off x="4211637" y="1628774"/>
            <a:ext cx="4319588" cy="4915408"/>
            <a:chOff x="0" y="0"/>
            <a:chExt cx="4319587" cy="4915406"/>
          </a:xfrm>
        </p:grpSpPr>
        <p:sp>
          <p:nvSpPr>
            <p:cNvPr id="53" name="Shape 53"/>
            <p:cNvSpPr/>
            <p:nvPr/>
          </p:nvSpPr>
          <p:spPr>
            <a:xfrm>
              <a:off x="504825" y="0"/>
              <a:ext cx="1942205"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t>The “Petal Effect” </a:t>
              </a:r>
            </a:p>
          </p:txBody>
        </p:sp>
        <p:sp>
          <p:nvSpPr>
            <p:cNvPr id="54" name="Shape 54"/>
            <p:cNvSpPr/>
            <p:nvPr/>
          </p:nvSpPr>
          <p:spPr>
            <a:xfrm>
              <a:off x="773112" y="4122737"/>
              <a:ext cx="2797484" cy="7926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rPr sz="2400"/>
                <a:t>superhydrophilia:</a:t>
              </a:r>
              <a:endParaRPr sz="2400"/>
            </a:p>
            <a:p>
              <a:pPr lvl="0"/>
              <a:r>
                <a:rPr sz="2400"/>
                <a:t>  “water harvesting” </a:t>
              </a:r>
            </a:p>
          </p:txBody>
        </p:sp>
        <p:pic>
          <p:nvPicPr>
            <p:cNvPr id="55" name="ANd9GcSzXbwI_i3BEOVFIB5Pjb-a6JL-PHm5SBsXzO6VGAknIw_QJw-7UkSXso5d.jpg" descr="ANd9GcSzXbwI_i3BEOVFIB5Pjb-a6JL-PHm5SBsXzO6VGAknIw_QJw-7UkSXso5d"/>
            <p:cNvPicPr/>
            <p:nvPr/>
          </p:nvPicPr>
          <p:blipFill>
            <a:blip r:embed="rId3">
              <a:extLst/>
            </a:blip>
            <a:stretch>
              <a:fillRect/>
            </a:stretch>
          </p:blipFill>
          <p:spPr>
            <a:xfrm>
              <a:off x="0" y="792162"/>
              <a:ext cx="4319588" cy="3282951"/>
            </a:xfrm>
            <a:prstGeom prst="rect">
              <a:avLst/>
            </a:prstGeom>
            <a:ln w="12700" cap="flat">
              <a:noFill/>
              <a:miter lim="400000"/>
            </a:ln>
            <a:effectLst/>
          </p:spPr>
        </p:pic>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52"/>
                                        </p:tgtEl>
                                        <p:attrNameLst>
                                          <p:attrName>style.visibility</p:attrName>
                                        </p:attrNameLst>
                                      </p:cBhvr>
                                      <p:to>
                                        <p:strVal val="visible"/>
                                      </p:to>
                                    </p:set>
                                    <p:animEffect filter="fade" transition="in">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56"/>
                                        </p:tgtEl>
                                        <p:attrNameLst>
                                          <p:attrName>style.visibility</p:attrName>
                                        </p:attrNameLst>
                                      </p:cBhvr>
                                      <p:to>
                                        <p:strVal val="visible"/>
                                      </p:to>
                                    </p:set>
                                    <p:animEffect filter="fade" transition="in">
                                      <p:cBhvr>
                                        <p:cTn id="12" dur="500"/>
                                        <p:tgtEl>
                                          <p:spTgt spid="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6" grpId="2"/>
      <p:bldP build="whole" bldLvl="1" animBg="1" rev="0" advAuto="0" spid="52" grpId="1"/>
    </p:bldLst>
  </p:timing>
</p:sld>
</file>

<file path=ppt/slides/slide6.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58" name="Shape 58"/>
          <p:cNvSpPr/>
          <p:nvPr/>
        </p:nvSpPr>
        <p:spPr>
          <a:xfrm>
            <a:off x="-1" y="1341437"/>
            <a:ext cx="9144002" cy="1588"/>
          </a:xfrm>
          <a:prstGeom prst="line">
            <a:avLst/>
          </a:prstGeom>
          <a:ln w="6350">
            <a:solidFill>
              <a:srgbClr val="BBE0E3"/>
            </a:solidFill>
            <a:miter/>
          </a:ln>
        </p:spPr>
        <p:txBody>
          <a:bodyPr lIns="0" tIns="0" rIns="0" bIns="0"/>
          <a:lstStyle/>
          <a:p>
            <a:pPr lvl="0" defTabSz="457200">
              <a:defRPr sz="1200">
                <a:latin typeface="+mn-lt"/>
                <a:ea typeface="+mn-ea"/>
                <a:cs typeface="+mn-cs"/>
                <a:sym typeface="Helvetica"/>
              </a:defRPr>
            </a:pPr>
          </a:p>
        </p:txBody>
      </p:sp>
      <p:sp>
        <p:nvSpPr>
          <p:cNvPr id="59" name="Shape 59"/>
          <p:cNvSpPr/>
          <p:nvPr/>
        </p:nvSpPr>
        <p:spPr>
          <a:xfrm>
            <a:off x="-1" y="3214687"/>
            <a:ext cx="9144002" cy="1588"/>
          </a:xfrm>
          <a:prstGeom prst="line">
            <a:avLst/>
          </a:prstGeom>
          <a:ln w="6350">
            <a:solidFill>
              <a:srgbClr val="BBE0E3"/>
            </a:solidFill>
            <a:miter/>
          </a:ln>
        </p:spPr>
        <p:txBody>
          <a:bodyPr lIns="0" tIns="0" rIns="0" bIns="0"/>
          <a:lstStyle/>
          <a:p>
            <a:pPr lvl="0" defTabSz="457200">
              <a:defRPr sz="1200">
                <a:latin typeface="+mn-lt"/>
                <a:ea typeface="+mn-ea"/>
                <a:cs typeface="+mn-cs"/>
                <a:sym typeface="Helvetica"/>
              </a:defRPr>
            </a:pPr>
          </a:p>
        </p:txBody>
      </p:sp>
      <p:sp>
        <p:nvSpPr>
          <p:cNvPr id="60" name="Shape 60"/>
          <p:cNvSpPr/>
          <p:nvPr/>
        </p:nvSpPr>
        <p:spPr>
          <a:xfrm>
            <a:off x="-1" y="5000624"/>
            <a:ext cx="9144002" cy="1589"/>
          </a:xfrm>
          <a:prstGeom prst="line">
            <a:avLst/>
          </a:prstGeom>
          <a:ln w="6350">
            <a:solidFill>
              <a:srgbClr val="BBE0E3"/>
            </a:solidFill>
            <a:miter/>
          </a:ln>
        </p:spPr>
        <p:txBody>
          <a:bodyPr lIns="0" tIns="0" rIns="0" bIns="0"/>
          <a:lstStyle/>
          <a:p>
            <a:pPr lvl="0" defTabSz="457200">
              <a:defRPr sz="1200">
                <a:latin typeface="+mn-lt"/>
                <a:ea typeface="+mn-ea"/>
                <a:cs typeface="+mn-cs"/>
                <a:sym typeface="Helvetica"/>
              </a:defRPr>
            </a:pPr>
          </a:p>
        </p:txBody>
      </p:sp>
      <p:sp>
        <p:nvSpPr>
          <p:cNvPr id="61" name="Shape 61"/>
          <p:cNvSpPr/>
          <p:nvPr/>
        </p:nvSpPr>
        <p:spPr>
          <a:xfrm flipH="1">
            <a:off x="1142999" y="-1"/>
            <a:ext cx="71439" cy="6715127"/>
          </a:xfrm>
          <a:prstGeom prst="line">
            <a:avLst/>
          </a:prstGeom>
          <a:ln w="6350">
            <a:solidFill>
              <a:srgbClr val="BBE0E3"/>
            </a:solidFill>
            <a:miter/>
          </a:ln>
        </p:spPr>
        <p:txBody>
          <a:bodyPr lIns="0" tIns="0" rIns="0" bIns="0"/>
          <a:lstStyle/>
          <a:p>
            <a:pPr lvl="0" defTabSz="457200">
              <a:defRPr sz="1200">
                <a:latin typeface="+mn-lt"/>
                <a:ea typeface="+mn-ea"/>
                <a:cs typeface="+mn-cs"/>
                <a:sym typeface="Helvetica"/>
              </a:defRPr>
            </a:pPr>
          </a:p>
        </p:txBody>
      </p:sp>
      <p:sp>
        <p:nvSpPr>
          <p:cNvPr id="62" name="Shape 62"/>
          <p:cNvSpPr/>
          <p:nvPr/>
        </p:nvSpPr>
        <p:spPr>
          <a:xfrm flipH="1">
            <a:off x="3643312" y="-1"/>
            <a:ext cx="71439" cy="6715127"/>
          </a:xfrm>
          <a:prstGeom prst="line">
            <a:avLst/>
          </a:prstGeom>
          <a:ln w="6350">
            <a:solidFill>
              <a:srgbClr val="BBE0E3"/>
            </a:solidFill>
            <a:miter/>
          </a:ln>
        </p:spPr>
        <p:txBody>
          <a:bodyPr lIns="0" tIns="0" rIns="0" bIns="0"/>
          <a:lstStyle/>
          <a:p>
            <a:pPr lvl="0" defTabSz="457200">
              <a:defRPr sz="1200">
                <a:latin typeface="+mn-lt"/>
                <a:ea typeface="+mn-ea"/>
                <a:cs typeface="+mn-cs"/>
                <a:sym typeface="Helvetica"/>
              </a:defRPr>
            </a:pPr>
          </a:p>
        </p:txBody>
      </p:sp>
      <p:sp>
        <p:nvSpPr>
          <p:cNvPr id="63" name="Shape 63"/>
          <p:cNvSpPr/>
          <p:nvPr/>
        </p:nvSpPr>
        <p:spPr>
          <a:xfrm flipH="1">
            <a:off x="6429374" y="142874"/>
            <a:ext cx="71439" cy="6715127"/>
          </a:xfrm>
          <a:prstGeom prst="line">
            <a:avLst/>
          </a:prstGeom>
          <a:ln w="6350">
            <a:solidFill>
              <a:srgbClr val="BBE0E3"/>
            </a:solidFill>
            <a:miter/>
          </a:ln>
        </p:spPr>
        <p:txBody>
          <a:bodyPr lIns="0" tIns="0" rIns="0" bIns="0"/>
          <a:lstStyle/>
          <a:p>
            <a:pPr lvl="0" defTabSz="457200">
              <a:defRPr sz="1200">
                <a:latin typeface="+mn-lt"/>
                <a:ea typeface="+mn-ea"/>
                <a:cs typeface="+mn-cs"/>
                <a:sym typeface="Helvetica"/>
              </a:defRPr>
            </a:pPr>
          </a:p>
        </p:txBody>
      </p:sp>
      <p:sp>
        <p:nvSpPr>
          <p:cNvPr id="64" name="Shape 64"/>
          <p:cNvSpPr/>
          <p:nvPr/>
        </p:nvSpPr>
        <p:spPr>
          <a:xfrm>
            <a:off x="142875" y="1428750"/>
            <a:ext cx="638024"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Anna</a:t>
            </a:r>
          </a:p>
        </p:txBody>
      </p:sp>
      <p:sp>
        <p:nvSpPr>
          <p:cNvPr id="65" name="Shape 65"/>
          <p:cNvSpPr/>
          <p:nvPr/>
        </p:nvSpPr>
        <p:spPr>
          <a:xfrm>
            <a:off x="0" y="3286125"/>
            <a:ext cx="815948"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Sophie</a:t>
            </a:r>
          </a:p>
        </p:txBody>
      </p:sp>
      <p:sp>
        <p:nvSpPr>
          <p:cNvPr id="66" name="Shape 66"/>
          <p:cNvSpPr/>
          <p:nvPr/>
        </p:nvSpPr>
        <p:spPr>
          <a:xfrm>
            <a:off x="214312" y="5286375"/>
            <a:ext cx="77743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James</a:t>
            </a:r>
          </a:p>
        </p:txBody>
      </p:sp>
      <p:sp>
        <p:nvSpPr>
          <p:cNvPr id="67" name="Shape 67"/>
          <p:cNvSpPr/>
          <p:nvPr/>
        </p:nvSpPr>
        <p:spPr>
          <a:xfrm>
            <a:off x="1428750" y="285750"/>
            <a:ext cx="2492832" cy="8840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Emergence:</a:t>
            </a:r>
          </a:p>
          <a:p>
            <a:pPr lvl="0"/>
            <a:r>
              <a:t>10-18 months</a:t>
            </a:r>
          </a:p>
          <a:p>
            <a:pPr lvl="0"/>
            <a:r>
              <a:t>(words heard per hour) </a:t>
            </a:r>
          </a:p>
        </p:txBody>
      </p:sp>
      <p:sp>
        <p:nvSpPr>
          <p:cNvPr id="68" name="Shape 68"/>
          <p:cNvSpPr/>
          <p:nvPr/>
        </p:nvSpPr>
        <p:spPr>
          <a:xfrm>
            <a:off x="1331912" y="1557337"/>
            <a:ext cx="485550"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616</a:t>
            </a:r>
          </a:p>
        </p:txBody>
      </p:sp>
      <p:sp>
        <p:nvSpPr>
          <p:cNvPr id="69" name="Shape 69"/>
          <p:cNvSpPr/>
          <p:nvPr/>
        </p:nvSpPr>
        <p:spPr>
          <a:xfrm>
            <a:off x="1428750" y="3500437"/>
            <a:ext cx="67619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1,251</a:t>
            </a:r>
          </a:p>
        </p:txBody>
      </p:sp>
      <p:sp>
        <p:nvSpPr>
          <p:cNvPr id="70" name="Shape 70"/>
          <p:cNvSpPr/>
          <p:nvPr/>
        </p:nvSpPr>
        <p:spPr>
          <a:xfrm>
            <a:off x="1428750" y="5357812"/>
            <a:ext cx="67619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2,153</a:t>
            </a:r>
          </a:p>
        </p:txBody>
      </p:sp>
      <p:sp>
        <p:nvSpPr>
          <p:cNvPr id="71" name="Shape 71"/>
          <p:cNvSpPr/>
          <p:nvPr/>
        </p:nvSpPr>
        <p:spPr>
          <a:xfrm>
            <a:off x="1571625" y="2000250"/>
            <a:ext cx="1446942" cy="6173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5 affirmative</a:t>
            </a:r>
          </a:p>
          <a:p>
            <a:pPr lvl="0"/>
            <a:r>
              <a:t>11 prohibitive</a:t>
            </a:r>
          </a:p>
        </p:txBody>
      </p:sp>
      <p:sp>
        <p:nvSpPr>
          <p:cNvPr id="72" name="Shape 72"/>
          <p:cNvSpPr/>
          <p:nvPr/>
        </p:nvSpPr>
        <p:spPr>
          <a:xfrm>
            <a:off x="1571625" y="4071937"/>
            <a:ext cx="1535681" cy="6173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12 affirmative</a:t>
            </a:r>
          </a:p>
          <a:p>
            <a:pPr lvl="0"/>
            <a:r>
              <a:t>7 prohibitive</a:t>
            </a:r>
          </a:p>
        </p:txBody>
      </p:sp>
      <p:sp>
        <p:nvSpPr>
          <p:cNvPr id="73" name="Shape 73"/>
          <p:cNvSpPr/>
          <p:nvPr/>
        </p:nvSpPr>
        <p:spPr>
          <a:xfrm>
            <a:off x="1643062" y="5857875"/>
            <a:ext cx="1535682" cy="6173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32 affirmative</a:t>
            </a:r>
          </a:p>
          <a:p>
            <a:pPr lvl="0"/>
            <a:r>
              <a:t>5 prohibitive</a:t>
            </a:r>
          </a:p>
        </p:txBody>
      </p:sp>
      <p:sp>
        <p:nvSpPr>
          <p:cNvPr id="74" name="Shape 74"/>
          <p:cNvSpPr/>
          <p:nvPr/>
        </p:nvSpPr>
        <p:spPr>
          <a:xfrm>
            <a:off x="4000500" y="214312"/>
            <a:ext cx="1508125" cy="14174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Cumulative, by age 3</a:t>
            </a:r>
          </a:p>
          <a:p>
            <a:pPr lvl="0"/>
            <a:r>
              <a:t>(collection of spoken</a:t>
            </a:r>
          </a:p>
          <a:p>
            <a:pPr lvl="0"/>
            <a:r>
              <a:t>words)</a:t>
            </a:r>
          </a:p>
        </p:txBody>
      </p:sp>
      <p:grpSp>
        <p:nvGrpSpPr>
          <p:cNvPr id="78" name="Group 78"/>
          <p:cNvGrpSpPr/>
          <p:nvPr/>
        </p:nvGrpSpPr>
        <p:grpSpPr>
          <a:xfrm>
            <a:off x="4071937" y="1500187"/>
            <a:ext cx="747659" cy="4208797"/>
            <a:chOff x="0" y="0"/>
            <a:chExt cx="747657" cy="4208795"/>
          </a:xfrm>
        </p:grpSpPr>
        <p:sp>
          <p:nvSpPr>
            <p:cNvPr id="75" name="Shape 75"/>
            <p:cNvSpPr/>
            <p:nvPr/>
          </p:nvSpPr>
          <p:spPr>
            <a:xfrm>
              <a:off x="0" y="0"/>
              <a:ext cx="485550" cy="12904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endParaRPr sz="3200"/>
            </a:p>
            <a:p>
              <a:pPr lvl="0"/>
              <a:endParaRPr sz="3200"/>
            </a:p>
            <a:p>
              <a:pPr lvl="0"/>
              <a:r>
                <a:t>500</a:t>
              </a:r>
            </a:p>
          </p:txBody>
        </p:sp>
        <p:sp>
          <p:nvSpPr>
            <p:cNvPr id="76" name="Shape 76"/>
            <p:cNvSpPr/>
            <p:nvPr/>
          </p:nvSpPr>
          <p:spPr>
            <a:xfrm>
              <a:off x="71459" y="2071961"/>
              <a:ext cx="48555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t>700</a:t>
              </a:r>
            </a:p>
          </p:txBody>
        </p:sp>
        <p:sp>
          <p:nvSpPr>
            <p:cNvPr id="77" name="Shape 77"/>
            <p:cNvSpPr/>
            <p:nvPr/>
          </p:nvSpPr>
          <p:spPr>
            <a:xfrm>
              <a:off x="71459" y="3858134"/>
              <a:ext cx="676199"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t>1,100</a:t>
              </a:r>
            </a:p>
          </p:txBody>
        </p:sp>
      </p:grpSp>
      <p:sp>
        <p:nvSpPr>
          <p:cNvPr id="79" name="Shape 79"/>
          <p:cNvSpPr/>
          <p:nvPr/>
        </p:nvSpPr>
        <p:spPr>
          <a:xfrm>
            <a:off x="6611937" y="0"/>
            <a:ext cx="2493502" cy="14174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School age: </a:t>
            </a:r>
          </a:p>
          <a:p>
            <a:pPr lvl="0"/>
            <a:r>
              <a:t>Predictive capacity</a:t>
            </a:r>
          </a:p>
          <a:p>
            <a:pPr lvl="0"/>
            <a:r>
              <a:t>(number of words</a:t>
            </a:r>
          </a:p>
          <a:p>
            <a:pPr lvl="0"/>
            <a:r>
              <a:t>expected to be learned</a:t>
            </a:r>
          </a:p>
          <a:p>
            <a:pPr lvl="0"/>
            <a:r>
              <a:t>per year)</a:t>
            </a:r>
          </a:p>
        </p:txBody>
      </p:sp>
      <p:grpSp>
        <p:nvGrpSpPr>
          <p:cNvPr id="82" name="Group 82"/>
          <p:cNvGrpSpPr/>
          <p:nvPr/>
        </p:nvGrpSpPr>
        <p:grpSpPr>
          <a:xfrm>
            <a:off x="6643687" y="1857375"/>
            <a:ext cx="1845095" cy="3994481"/>
            <a:chOff x="0" y="0"/>
            <a:chExt cx="1845094" cy="3994480"/>
          </a:xfrm>
        </p:grpSpPr>
        <p:sp>
          <p:nvSpPr>
            <p:cNvPr id="80" name="Shape 80"/>
            <p:cNvSpPr/>
            <p:nvPr/>
          </p:nvSpPr>
          <p:spPr>
            <a:xfrm>
              <a:off x="71436" y="0"/>
              <a:ext cx="1654446"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t>750 (2 per day)</a:t>
              </a:r>
            </a:p>
          </p:txBody>
        </p:sp>
        <p:sp>
          <p:nvSpPr>
            <p:cNvPr id="81" name="Shape 81"/>
            <p:cNvSpPr/>
            <p:nvPr/>
          </p:nvSpPr>
          <p:spPr>
            <a:xfrm>
              <a:off x="0" y="3643819"/>
              <a:ext cx="1845095"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lvl="0"/>
              <a:r>
                <a:t>3,000 (8 per day)</a:t>
              </a:r>
            </a:p>
          </p:txBody>
        </p:sp>
      </p:grpSp>
      <p:sp>
        <p:nvSpPr>
          <p:cNvPr id="83" name="Shape 83"/>
          <p:cNvSpPr/>
          <p:nvPr/>
        </p:nvSpPr>
        <p:spPr>
          <a:xfrm>
            <a:off x="0" y="5929312"/>
            <a:ext cx="1082388"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0000"/>
                </a:solidFill>
              </a:defRPr>
            </a:lvl1pPr>
          </a:lstStyle>
          <a:p>
            <a:pPr lvl="0">
              <a:defRPr>
                <a:solidFill>
                  <a:srgbClr val="000000"/>
                </a:solidFill>
              </a:defRPr>
            </a:pPr>
            <a:r>
              <a:rPr>
                <a:solidFill>
                  <a:srgbClr val="FF0000"/>
                </a:solidFill>
              </a:rPr>
              <a:t>Col. profs</a:t>
            </a:r>
          </a:p>
        </p:txBody>
      </p:sp>
      <p:sp>
        <p:nvSpPr>
          <p:cNvPr id="84" name="Shape 84"/>
          <p:cNvSpPr/>
          <p:nvPr/>
        </p:nvSpPr>
        <p:spPr>
          <a:xfrm>
            <a:off x="0" y="3786187"/>
            <a:ext cx="1254904" cy="11507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a:solidFill>
                  <a:srgbClr val="FF0000"/>
                </a:solidFill>
              </a:rPr>
              <a:t>Office and</a:t>
            </a:r>
            <a:endParaRPr sz="3200">
              <a:solidFill>
                <a:srgbClr val="FF0000"/>
              </a:solidFill>
            </a:endParaRPr>
          </a:p>
          <a:p>
            <a:pPr lvl="0"/>
            <a:r>
              <a:rPr>
                <a:solidFill>
                  <a:srgbClr val="FF0000"/>
                </a:solidFill>
              </a:rPr>
              <a:t>Hospital</a:t>
            </a:r>
            <a:endParaRPr sz="3200">
              <a:solidFill>
                <a:srgbClr val="FF0000"/>
              </a:solidFill>
            </a:endParaRPr>
          </a:p>
          <a:p>
            <a:pPr lvl="0"/>
            <a:r>
              <a:rPr>
                <a:solidFill>
                  <a:srgbClr val="FF0000"/>
                </a:solidFill>
              </a:rPr>
              <a:t>Workers</a:t>
            </a:r>
            <a:endParaRPr sz="3200">
              <a:solidFill>
                <a:srgbClr val="FF0000"/>
              </a:solidFill>
            </a:endParaRPr>
          </a:p>
          <a:p>
            <a:pPr lvl="0"/>
            <a:r>
              <a:rPr>
                <a:solidFill>
                  <a:srgbClr val="FF0000"/>
                </a:solidFill>
              </a:rPr>
              <a:t>(not mgmt</a:t>
            </a:r>
            <a:r>
              <a:t>)</a:t>
            </a:r>
          </a:p>
        </p:txBody>
      </p:sp>
      <p:sp>
        <p:nvSpPr>
          <p:cNvPr id="85" name="Shape 85"/>
          <p:cNvSpPr/>
          <p:nvPr/>
        </p:nvSpPr>
        <p:spPr>
          <a:xfrm>
            <a:off x="0" y="2214562"/>
            <a:ext cx="1184186" cy="6173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a:solidFill>
                  <a:srgbClr val="FF0000"/>
                </a:solidFill>
              </a:rPr>
              <a:t>Public</a:t>
            </a:r>
            <a:endParaRPr sz="3200">
              <a:solidFill>
                <a:srgbClr val="FF0000"/>
              </a:solidFill>
            </a:endParaRPr>
          </a:p>
          <a:p>
            <a:pPr lvl="0"/>
            <a:r>
              <a:rPr>
                <a:solidFill>
                  <a:srgbClr val="FF0000"/>
                </a:solidFill>
              </a:rPr>
              <a:t>assistance</a:t>
            </a:r>
          </a:p>
        </p:txBody>
      </p:sp>
      <p:sp>
        <p:nvSpPr>
          <p:cNvPr id="86" name="Shape 86"/>
          <p:cNvSpPr/>
          <p:nvPr/>
        </p:nvSpPr>
        <p:spPr>
          <a:xfrm>
            <a:off x="5867400" y="476250"/>
            <a:ext cx="637689" cy="8840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…by</a:t>
            </a:r>
          </a:p>
          <a:p>
            <a:pPr lvl="0"/>
            <a:r>
              <a:t>age</a:t>
            </a:r>
          </a:p>
          <a:p>
            <a:pPr lvl="0"/>
            <a:r>
              <a:t>5: </a:t>
            </a:r>
          </a:p>
        </p:txBody>
      </p:sp>
      <p:sp>
        <p:nvSpPr>
          <p:cNvPr id="87" name="Shape 87"/>
          <p:cNvSpPr/>
          <p:nvPr/>
        </p:nvSpPr>
        <p:spPr>
          <a:xfrm>
            <a:off x="5508625" y="2060575"/>
            <a:ext cx="67619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2,000</a:t>
            </a:r>
          </a:p>
        </p:txBody>
      </p:sp>
      <p:sp>
        <p:nvSpPr>
          <p:cNvPr id="88" name="Shape 88"/>
          <p:cNvSpPr/>
          <p:nvPr/>
        </p:nvSpPr>
        <p:spPr>
          <a:xfrm>
            <a:off x="5364162" y="5445125"/>
            <a:ext cx="67619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5,000</a:t>
            </a:r>
          </a:p>
        </p:txBody>
      </p:sp>
      <p:sp>
        <p:nvSpPr>
          <p:cNvPr id="89" name="Shape 89"/>
          <p:cNvSpPr/>
          <p:nvPr/>
        </p:nvSpPr>
        <p:spPr>
          <a:xfrm>
            <a:off x="5508625" y="3644900"/>
            <a:ext cx="67619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3,000</a:t>
            </a:r>
          </a:p>
        </p:txBody>
      </p:sp>
      <p:sp>
        <p:nvSpPr>
          <p:cNvPr id="90" name="Shape 90"/>
          <p:cNvSpPr/>
          <p:nvPr/>
        </p:nvSpPr>
        <p:spPr>
          <a:xfrm>
            <a:off x="6804025" y="3789362"/>
            <a:ext cx="1908607"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1500   (4 per day)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83"/>
                                        </p:tgtEl>
                                        <p:attrNameLst>
                                          <p:attrName>style.visibility</p:attrName>
                                        </p:attrNameLst>
                                      </p:cBhvr>
                                      <p:to>
                                        <p:strVal val="visible"/>
                                      </p:to>
                                    </p:set>
                                    <p:animEffect filter="fade" transition="in">
                                      <p:cBhvr>
                                        <p:cTn id="7" dur="500"/>
                                        <p:tgtEl>
                                          <p:spTgt spid="83"/>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84"/>
                                        </p:tgtEl>
                                        <p:attrNameLst>
                                          <p:attrName>style.visibility</p:attrName>
                                        </p:attrNameLst>
                                      </p:cBhvr>
                                      <p:to>
                                        <p:strVal val="visible"/>
                                      </p:to>
                                    </p:set>
                                    <p:animEffect filter="fade" transition="in">
                                      <p:cBhvr>
                                        <p:cTn id="12" dur="500"/>
                                        <p:tgtEl>
                                          <p:spTgt spid="84"/>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0" grpId="3" fill="hold">
                                  <p:stCondLst>
                                    <p:cond delay="0"/>
                                  </p:stCondLst>
                                  <p:iterate type="el" backwards="0">
                                    <p:tmAbs val="0"/>
                                  </p:iterate>
                                  <p:childTnLst>
                                    <p:set>
                                      <p:cBhvr>
                                        <p:cTn id="16" fill="hold"/>
                                        <p:tgtEl>
                                          <p:spTgt spid="85"/>
                                        </p:tgtEl>
                                        <p:attrNameLst>
                                          <p:attrName>style.visibility</p:attrName>
                                        </p:attrNameLst>
                                      </p:cBhvr>
                                      <p:to>
                                        <p:strVal val="visible"/>
                                      </p:to>
                                    </p:set>
                                    <p:animEffect filter="fade" transition="in">
                                      <p:cBhvr>
                                        <p:cTn id="17" dur="5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3" grpId="1"/>
      <p:bldP build="whole" bldLvl="1" animBg="1" rev="0" advAuto="0" spid="84" grpId="2"/>
      <p:bldP build="whole" bldLvl="1" animBg="1" rev="0" advAuto="0" spid="85" grpId="3"/>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92" name="Mist.jpg" descr="Mist"/>
          <p:cNvPicPr/>
          <p:nvPr/>
        </p:nvPicPr>
        <p:blipFill>
          <a:blip r:embed="rId2">
            <a:extLst/>
          </a:blip>
          <a:stretch>
            <a:fillRect/>
          </a:stretch>
        </p:blipFill>
        <p:spPr>
          <a:xfrm>
            <a:off x="0" y="0"/>
            <a:ext cx="3816350" cy="2544763"/>
          </a:xfrm>
          <a:prstGeom prst="rect">
            <a:avLst/>
          </a:prstGeom>
          <a:ln w="12700">
            <a:miter lim="400000"/>
          </a:ln>
        </p:spPr>
      </p:pic>
      <p:pic>
        <p:nvPicPr>
          <p:cNvPr id="93" name="greyday.jpg" descr="greyday"/>
          <p:cNvPicPr/>
          <p:nvPr/>
        </p:nvPicPr>
        <p:blipFill>
          <a:blip r:embed="rId3">
            <a:extLst/>
          </a:blip>
          <a:stretch>
            <a:fillRect/>
          </a:stretch>
        </p:blipFill>
        <p:spPr>
          <a:xfrm>
            <a:off x="2411412" y="1916112"/>
            <a:ext cx="3455988" cy="2586038"/>
          </a:xfrm>
          <a:prstGeom prst="rect">
            <a:avLst/>
          </a:prstGeom>
          <a:ln w="12700">
            <a:miter lim="400000"/>
          </a:ln>
        </p:spPr>
      </p:pic>
      <p:pic>
        <p:nvPicPr>
          <p:cNvPr id="94" name="3001_08_7---Tree_web.jpg" descr="3001_08_7---Tree_web"/>
          <p:cNvPicPr/>
          <p:nvPr/>
        </p:nvPicPr>
        <p:blipFill>
          <a:blip r:embed="rId4">
            <a:extLst/>
          </a:blip>
          <a:stretch>
            <a:fillRect/>
          </a:stretch>
        </p:blipFill>
        <p:spPr>
          <a:xfrm>
            <a:off x="5148262" y="4268787"/>
            <a:ext cx="3527426" cy="2351088"/>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96" name="Shape 96"/>
          <p:cNvSpPr/>
          <p:nvPr/>
        </p:nvSpPr>
        <p:spPr>
          <a:xfrm>
            <a:off x="685800" y="0"/>
            <a:ext cx="6739494" cy="647210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marL="342900" indent="-342900">
              <a:spcBef>
                <a:spcPts val="1600"/>
              </a:spcBef>
            </a:pPr>
            <a:r>
              <a:rPr sz="2800"/>
              <a:t>“</a:t>
            </a:r>
            <a:r>
              <a:rPr i="1" sz="2400"/>
              <a:t>Charlotte, are you thirsty?</a:t>
            </a:r>
            <a:endParaRPr i="1" sz="2400"/>
          </a:p>
          <a:p>
            <a:pPr lvl="0" marL="342900" indent="-342900">
              <a:spcBef>
                <a:spcPts val="1400"/>
              </a:spcBef>
            </a:pPr>
            <a:r>
              <a:rPr i="1" sz="2400"/>
              <a:t>Would you like some juice?</a:t>
            </a:r>
            <a:endParaRPr i="1" sz="2400"/>
          </a:p>
          <a:p>
            <a:pPr lvl="0" marL="342900" indent="-342900">
              <a:spcBef>
                <a:spcPts val="1400"/>
              </a:spcBef>
            </a:pPr>
            <a:r>
              <a:rPr i="1" sz="2400"/>
              <a:t>What kind of juice do you</a:t>
            </a:r>
            <a:endParaRPr i="1" sz="2400"/>
          </a:p>
          <a:p>
            <a:pPr lvl="0" marL="342900" indent="-342900">
              <a:spcBef>
                <a:spcPts val="1400"/>
              </a:spcBef>
            </a:pPr>
            <a:r>
              <a:rPr i="1" sz="2400"/>
              <a:t>want? Do you want apple</a:t>
            </a:r>
            <a:endParaRPr i="1" sz="2400"/>
          </a:p>
          <a:p>
            <a:pPr lvl="0" marL="342900" indent="-342900">
              <a:spcBef>
                <a:spcPts val="1400"/>
              </a:spcBef>
            </a:pPr>
            <a:r>
              <a:rPr i="1" sz="2400"/>
              <a:t>juice? That’s the </a:t>
            </a:r>
            <a:r>
              <a:rPr sz="2400"/>
              <a:t>yellow juice</a:t>
            </a:r>
            <a:endParaRPr sz="2400"/>
          </a:p>
          <a:p>
            <a:pPr lvl="0" marL="342900" indent="-342900">
              <a:spcBef>
                <a:spcPts val="1400"/>
              </a:spcBef>
            </a:pPr>
            <a:r>
              <a:rPr i="1" sz="2400"/>
              <a:t>that you liked at Nana’s. No?</a:t>
            </a:r>
            <a:endParaRPr i="1" sz="2400"/>
          </a:p>
          <a:p>
            <a:pPr lvl="0" marL="342900" indent="-342900">
              <a:spcBef>
                <a:spcPts val="1400"/>
              </a:spcBef>
            </a:pPr>
            <a:r>
              <a:rPr i="1" sz="2400"/>
              <a:t>Do you want the purple juice? The grape juice?</a:t>
            </a:r>
            <a:endParaRPr i="1" sz="2400"/>
          </a:p>
          <a:p>
            <a:pPr lvl="0" marL="342900" indent="-342900">
              <a:spcBef>
                <a:spcPts val="1400"/>
              </a:spcBef>
            </a:pPr>
            <a:r>
              <a:rPr i="1" sz="2400"/>
              <a:t>OK. Do you want your juice in the sippy cup or</a:t>
            </a:r>
            <a:endParaRPr i="1" sz="2400"/>
          </a:p>
          <a:p>
            <a:pPr lvl="0" marL="342900" indent="-342900">
              <a:spcBef>
                <a:spcPts val="1400"/>
              </a:spcBef>
            </a:pPr>
            <a:r>
              <a:rPr i="1" sz="2400"/>
              <a:t>the Big Girl juice box? OK, now hold it carefully.</a:t>
            </a:r>
            <a:endParaRPr i="1" sz="2400"/>
          </a:p>
          <a:p>
            <a:pPr lvl="0" marL="342900" indent="-342900">
              <a:spcBef>
                <a:spcPts val="1400"/>
              </a:spcBef>
            </a:pPr>
            <a:r>
              <a:rPr i="1" sz="2400"/>
              <a:t>Two hands. Don’t squeeze it! It’ll spill all over the</a:t>
            </a:r>
            <a:endParaRPr i="1" sz="2400"/>
          </a:p>
          <a:p>
            <a:pPr lvl="0" marL="342900" indent="-342900">
              <a:spcBef>
                <a:spcPts val="1400"/>
              </a:spcBef>
            </a:pPr>
            <a:r>
              <a:rPr i="1" sz="2400"/>
              <a:t>place. Very carefully.Sip it through the straw.</a:t>
            </a:r>
            <a:endParaRPr i="1" sz="2400"/>
          </a:p>
        </p:txBody>
      </p:sp>
      <p:pic>
        <p:nvPicPr>
          <p:cNvPr id="97" name="girl_juice.jpg" descr="girl_juice"/>
          <p:cNvPicPr/>
          <p:nvPr/>
        </p:nvPicPr>
        <p:blipFill>
          <a:blip r:embed="rId2">
            <a:extLst/>
          </a:blip>
          <a:stretch>
            <a:fillRect/>
          </a:stretch>
        </p:blipFill>
        <p:spPr>
          <a:xfrm>
            <a:off x="5991225" y="381000"/>
            <a:ext cx="2379663" cy="3048000"/>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2463800" y="65087"/>
            <a:ext cx="268269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lvl1pPr>
          </a:lstStyle>
          <a:p>
            <a:pPr lvl="0">
              <a:defRPr b="0"/>
            </a:pPr>
            <a:r>
              <a:rPr b="1"/>
              <a:t>“Petal Effect” Learning:</a:t>
            </a:r>
          </a:p>
        </p:txBody>
      </p:sp>
      <p:sp>
        <p:nvSpPr>
          <p:cNvPr id="100" name="Shape 100"/>
          <p:cNvSpPr/>
          <p:nvPr/>
        </p:nvSpPr>
        <p:spPr>
          <a:xfrm>
            <a:off x="158750" y="857250"/>
            <a:ext cx="2530448"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rPr b="1"/>
              <a:t>Chapter 2 of </a:t>
            </a:r>
            <a:r>
              <a:rPr b="1" i="1"/>
              <a:t>The Pearl</a:t>
            </a:r>
          </a:p>
        </p:txBody>
      </p:sp>
      <p:grpSp>
        <p:nvGrpSpPr>
          <p:cNvPr id="103" name="Group 103"/>
          <p:cNvGrpSpPr/>
          <p:nvPr/>
        </p:nvGrpSpPr>
        <p:grpSpPr>
          <a:xfrm>
            <a:off x="3779837" y="2492375"/>
            <a:ext cx="2462199" cy="2078618"/>
            <a:chOff x="0" y="0"/>
            <a:chExt cx="2462197" cy="2078617"/>
          </a:xfrm>
        </p:grpSpPr>
        <p:pic>
          <p:nvPicPr>
            <p:cNvPr id="101" name="Candle%2520flame.jpg" descr="Candle%2520flame"/>
            <p:cNvPicPr/>
            <p:nvPr/>
          </p:nvPicPr>
          <p:blipFill>
            <a:blip r:embed="rId2">
              <a:extLst/>
            </a:blip>
            <a:stretch>
              <a:fillRect/>
            </a:stretch>
          </p:blipFill>
          <p:spPr>
            <a:xfrm>
              <a:off x="382587" y="0"/>
              <a:ext cx="1033463" cy="1550988"/>
            </a:xfrm>
            <a:prstGeom prst="rect">
              <a:avLst/>
            </a:prstGeom>
            <a:ln w="12700" cap="flat">
              <a:noFill/>
              <a:miter lim="400000"/>
            </a:ln>
            <a:effectLst/>
          </p:spPr>
        </p:pic>
        <p:sp>
          <p:nvSpPr>
            <p:cNvPr id="102" name="Shape 102"/>
            <p:cNvSpPr/>
            <p:nvPr/>
          </p:nvSpPr>
          <p:spPr>
            <a:xfrm>
              <a:off x="0" y="1703387"/>
              <a:ext cx="2462198" cy="375231"/>
            </a:xfrm>
            <a:prstGeom prst="rect">
              <a:avLst/>
            </a:prstGeom>
            <a:solidFill>
              <a:srgbClr val="A0FEB0"/>
            </a:solid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lvl1pPr>
                <a:defRPr sz="2000"/>
              </a:lvl1pPr>
            </a:lstStyle>
            <a:p>
              <a:pPr lvl="0">
                <a:defRPr sz="1800"/>
              </a:pPr>
              <a:r>
                <a:rPr sz="2000"/>
                <a:t>incandescence: glow</a:t>
              </a:r>
            </a:p>
          </p:txBody>
        </p:sp>
      </p:grpSp>
      <p:sp>
        <p:nvSpPr>
          <p:cNvPr id="104" name="Shape 104"/>
          <p:cNvSpPr/>
          <p:nvPr/>
        </p:nvSpPr>
        <p:spPr>
          <a:xfrm>
            <a:off x="468312" y="1341437"/>
            <a:ext cx="2758739" cy="667331"/>
          </a:xfrm>
          <a:prstGeom prst="rect">
            <a:avLst/>
          </a:prstGeom>
          <a:solidFill>
            <a:srgbClr val="F1FEA0"/>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2000"/>
            </a:lvl1pPr>
          </a:lstStyle>
          <a:p>
            <a:pPr lvl="0">
              <a:defRPr sz="1800"/>
            </a:pPr>
            <a:r>
              <a:rPr sz="2000"/>
              <a:t>adj: incandescent eyes</a:t>
            </a:r>
            <a:endParaRPr sz="2000"/>
          </a:p>
        </p:txBody>
      </p:sp>
      <p:sp>
        <p:nvSpPr>
          <p:cNvPr id="105" name="Shape 105"/>
          <p:cNvSpPr/>
          <p:nvPr/>
        </p:nvSpPr>
        <p:spPr>
          <a:xfrm>
            <a:off x="611187" y="2060575"/>
            <a:ext cx="1857150" cy="1417462"/>
          </a:xfrm>
          <a:prstGeom prst="rect">
            <a:avLst/>
          </a:prstGeom>
          <a:solidFill>
            <a:srgbClr val="FEA0EC"/>
          </a:solidFill>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r>
              <a:rPr b="1"/>
              <a:t>Related words</a:t>
            </a:r>
            <a:r>
              <a:t>: </a:t>
            </a:r>
          </a:p>
          <a:p>
            <a:pPr lvl="0"/>
            <a:r>
              <a:t>   </a:t>
            </a:r>
            <a:r>
              <a:rPr b="1"/>
              <a:t>candle</a:t>
            </a:r>
            <a:endParaRPr b="1" sz="3200"/>
          </a:p>
          <a:p>
            <a:pPr lvl="0"/>
            <a:r>
              <a:rPr b="1"/>
              <a:t>   candidate</a:t>
            </a:r>
            <a:endParaRPr b="1" sz="3200"/>
          </a:p>
          <a:p>
            <a:pPr lvl="0"/>
            <a:r>
              <a:rPr b="1"/>
              <a:t>   kindle</a:t>
            </a:r>
            <a:endParaRPr b="1" sz="3200"/>
          </a:p>
          <a:p>
            <a:pPr lvl="0"/>
            <a:r>
              <a:rPr b="1"/>
              <a:t>   </a:t>
            </a:r>
          </a:p>
        </p:txBody>
      </p:sp>
      <p:sp>
        <p:nvSpPr>
          <p:cNvPr id="106" name="Shape 106"/>
          <p:cNvSpPr/>
          <p:nvPr/>
        </p:nvSpPr>
        <p:spPr>
          <a:xfrm>
            <a:off x="3203575" y="5084762"/>
            <a:ext cx="3419475" cy="1251531"/>
          </a:xfrm>
          <a:prstGeom prst="rect">
            <a:avLst/>
          </a:prstGeom>
          <a:solidFill>
            <a:srgbClr val="EAEAEA"/>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0"/>
            <a:r>
              <a:rPr sz="2000" u="sng"/>
              <a:t>Sentence:</a:t>
            </a:r>
            <a:r>
              <a:rPr sz="2000"/>
              <a:t> </a:t>
            </a:r>
            <a:r>
              <a:rPr i="1" sz="2000"/>
              <a:t>Under an incandescent sliver of the moon, the trees appeared to shimmer. </a:t>
            </a:r>
          </a:p>
        </p:txBody>
      </p:sp>
      <p:sp>
        <p:nvSpPr>
          <p:cNvPr id="107" name="Shape 107"/>
          <p:cNvSpPr/>
          <p:nvPr/>
        </p:nvSpPr>
        <p:spPr>
          <a:xfrm>
            <a:off x="6659562" y="1989137"/>
            <a:ext cx="2052177" cy="3004131"/>
          </a:xfrm>
          <a:prstGeom prst="rect">
            <a:avLst/>
          </a:prstGeom>
          <a:solidFill>
            <a:srgbClr val="BBE0E3"/>
          </a:solidFill>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r>
              <a:rPr sz="2000"/>
              <a:t>Synonyms and</a:t>
            </a:r>
            <a:endParaRPr sz="2000"/>
          </a:p>
          <a:p>
            <a:pPr lvl="0"/>
            <a:r>
              <a:rPr sz="2000"/>
              <a:t>Near Synonyms:</a:t>
            </a:r>
            <a:endParaRPr sz="2000"/>
          </a:p>
          <a:p>
            <a:pPr lvl="0"/>
            <a:endParaRPr sz="2000"/>
          </a:p>
          <a:p>
            <a:pPr lvl="0"/>
            <a:r>
              <a:rPr sz="2000"/>
              <a:t>illumination</a:t>
            </a:r>
            <a:endParaRPr sz="2000"/>
          </a:p>
          <a:p>
            <a:pPr lvl="0"/>
            <a:r>
              <a:rPr sz="2000"/>
              <a:t>radiance</a:t>
            </a:r>
            <a:endParaRPr sz="2000"/>
          </a:p>
          <a:p>
            <a:pPr lvl="0"/>
            <a:r>
              <a:rPr sz="2000"/>
              <a:t>gleam</a:t>
            </a:r>
            <a:endParaRPr sz="2000"/>
          </a:p>
          <a:p>
            <a:pPr lvl="0"/>
            <a:r>
              <a:rPr sz="2000"/>
              <a:t>glistening</a:t>
            </a:r>
            <a:endParaRPr sz="2000"/>
          </a:p>
          <a:p>
            <a:pPr lvl="0"/>
            <a:r>
              <a:rPr sz="2000"/>
              <a:t>glittering</a:t>
            </a:r>
            <a:endParaRPr sz="2000"/>
          </a:p>
          <a:p>
            <a:pPr lvl="0"/>
            <a:r>
              <a:rPr sz="2000"/>
              <a:t>glint</a:t>
            </a:r>
            <a:endParaRPr sz="2000"/>
          </a:p>
          <a:p>
            <a:pPr lvl="0"/>
            <a:r>
              <a:rPr sz="2000"/>
              <a:t>brilliance</a:t>
            </a:r>
          </a:p>
        </p:txBody>
      </p:sp>
      <p:grpSp>
        <p:nvGrpSpPr>
          <p:cNvPr id="113" name="Group 113"/>
          <p:cNvGrpSpPr/>
          <p:nvPr/>
        </p:nvGrpSpPr>
        <p:grpSpPr>
          <a:xfrm>
            <a:off x="87312" y="4214812"/>
            <a:ext cx="3512131" cy="1965326"/>
            <a:chOff x="0" y="0"/>
            <a:chExt cx="3512130" cy="1965324"/>
          </a:xfrm>
        </p:grpSpPr>
        <p:grpSp>
          <p:nvGrpSpPr>
            <p:cNvPr id="110" name="Group 110" descr="400248162_1246d9ae23">
              <a:hlinkClick r:id="rId3" invalidUrl="" action="" tgtFrame="" tooltip="" history="1" highlightClick="0" endSnd="0"/>
            </p:cNvPr>
            <p:cNvGrpSpPr/>
            <p:nvPr/>
          </p:nvGrpSpPr>
          <p:grpSpPr>
            <a:xfrm>
              <a:off x="1028700" y="6349"/>
              <a:ext cx="1446213" cy="1958976"/>
              <a:chOff x="0" y="0"/>
              <a:chExt cx="1446212" cy="1958975"/>
            </a:xfrm>
          </p:grpSpPr>
          <p:sp>
            <p:nvSpPr>
              <p:cNvPr id="108" name="Shape 108"/>
              <p:cNvSpPr/>
              <p:nvPr/>
            </p:nvSpPr>
            <p:spPr>
              <a:xfrm>
                <a:off x="0" y="0"/>
                <a:ext cx="1446213" cy="1958975"/>
              </a:xfrm>
              <a:prstGeom prst="rect">
                <a:avLst/>
              </a:prstGeom>
              <a:solidFill>
                <a:srgbClr val="FFCC00"/>
              </a:solidFill>
              <a:ln w="12700" cap="flat">
                <a:noFill/>
                <a:miter lim="400000"/>
              </a:ln>
              <a:effectLst/>
            </p:spPr>
            <p:txBody>
              <a:bodyPr wrap="square" lIns="0" tIns="0" rIns="0" bIns="0" numCol="1" anchor="t">
                <a:noAutofit/>
              </a:bodyPr>
              <a:lstStyle/>
              <a:p>
                <a:pPr lvl="0"/>
              </a:p>
            </p:txBody>
          </p:sp>
          <p:pic>
            <p:nvPicPr>
              <p:cNvPr id="109" name="400248162_1246d9ae23.jpg"/>
              <p:cNvPicPr/>
              <p:nvPr/>
            </p:nvPicPr>
            <p:blipFill>
              <a:blip r:embed="rId4">
                <a:extLst/>
              </a:blip>
              <a:stretch>
                <a:fillRect/>
              </a:stretch>
            </p:blipFill>
            <p:spPr>
              <a:xfrm>
                <a:off x="0" y="0"/>
                <a:ext cx="1446213" cy="1958975"/>
              </a:xfrm>
              <a:prstGeom prst="rect">
                <a:avLst/>
              </a:prstGeom>
              <a:ln w="12700" cap="flat">
                <a:noFill/>
                <a:miter lim="400000"/>
              </a:ln>
              <a:effectLst/>
            </p:spPr>
          </p:pic>
        </p:grpSp>
        <p:sp>
          <p:nvSpPr>
            <p:cNvPr id="111" name="Shape 111"/>
            <p:cNvSpPr/>
            <p:nvPr/>
          </p:nvSpPr>
          <p:spPr>
            <a:xfrm>
              <a:off x="2447925" y="0"/>
              <a:ext cx="1064206" cy="375231"/>
            </a:xfrm>
            <a:prstGeom prst="rect">
              <a:avLst/>
            </a:prstGeom>
            <a:solidFill>
              <a:srgbClr val="FFCC00"/>
            </a:solid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lvl1pPr>
                <a:defRPr sz="2000"/>
              </a:lvl1pPr>
            </a:lstStyle>
            <a:p>
              <a:pPr lvl="0">
                <a:defRPr sz="1800"/>
              </a:pPr>
              <a:r>
                <a:rPr sz="2000"/>
                <a:t>example</a:t>
              </a:r>
            </a:p>
          </p:txBody>
        </p:sp>
        <p:sp>
          <p:nvSpPr>
            <p:cNvPr id="112" name="Shape 112"/>
            <p:cNvSpPr/>
            <p:nvPr/>
          </p:nvSpPr>
          <p:spPr>
            <a:xfrm>
              <a:off x="0" y="1152524"/>
              <a:ext cx="1064206" cy="667332"/>
            </a:xfrm>
            <a:prstGeom prst="rect">
              <a:avLst/>
            </a:prstGeom>
            <a:solidFill>
              <a:srgbClr val="FFCC00"/>
            </a:solid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a:r>
                <a:rPr sz="2000"/>
                <a:t>non-</a:t>
              </a:r>
              <a:endParaRPr sz="2000"/>
            </a:p>
            <a:p>
              <a:pPr lvl="0"/>
              <a:r>
                <a:rPr sz="2000"/>
                <a:t>example</a:t>
              </a:r>
            </a:p>
          </p:txBody>
        </p:sp>
      </p:grpSp>
      <p:pic>
        <p:nvPicPr>
          <p:cNvPr id="114" name="ANd9GcSzXbwI_i3BEOVFIB5Pjb-a6JL-PHm5SBsXzO6VGAknIw_QJw-7UkSXso5d.jpg" descr="ANd9GcSzXbwI_i3BEOVFIB5Pjb-a6JL-PHm5SBsXzO6VGAknIw_QJw-7UkSXso5d"/>
          <p:cNvPicPr/>
          <p:nvPr/>
        </p:nvPicPr>
        <p:blipFill>
          <a:blip r:embed="rId5">
            <a:extLst/>
          </a:blip>
          <a:stretch>
            <a:fillRect/>
          </a:stretch>
        </p:blipFill>
        <p:spPr>
          <a:xfrm>
            <a:off x="7164387" y="333375"/>
            <a:ext cx="1428751" cy="1085850"/>
          </a:xfrm>
          <a:prstGeom prst="rect">
            <a:avLst/>
          </a:prstGeom>
          <a:ln w="12700">
            <a:miter lim="400000"/>
          </a:ln>
        </p:spPr>
      </p:pic>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10" grpId="1" fill="hold">
                                  <p:stCondLst>
                                    <p:cond delay="0"/>
                                  </p:stCondLst>
                                  <p:iterate type="el" backwards="0">
                                    <p:tmAbs val="0"/>
                                  </p:iterate>
                                  <p:childTnLst>
                                    <p:set>
                                      <p:cBhvr>
                                        <p:cTn id="6" fill="hold"/>
                                        <p:tgtEl>
                                          <p:spTgt spid="103"/>
                                        </p:tgtEl>
                                        <p:attrNameLst>
                                          <p:attrName>style.visibility</p:attrName>
                                        </p:attrNameLst>
                                      </p:cBhvr>
                                      <p:to>
                                        <p:strVal val="visible"/>
                                      </p:to>
                                    </p:set>
                                    <p:animEffect filter="fade" transition="in">
                                      <p:cBhvr>
                                        <p:cTn id="7" dur="5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nodeType="clickEffect" presetClass="entr" presetSubtype="0" presetID="10" grpId="2" fill="hold">
                                  <p:stCondLst>
                                    <p:cond delay="0"/>
                                  </p:stCondLst>
                                  <p:iterate type="el" backwards="0">
                                    <p:tmAbs val="0"/>
                                  </p:iterate>
                                  <p:childTnLst>
                                    <p:set>
                                      <p:cBhvr>
                                        <p:cTn id="11" fill="hold"/>
                                        <p:tgtEl>
                                          <p:spTgt spid="107"/>
                                        </p:tgtEl>
                                        <p:attrNameLst>
                                          <p:attrName>style.visibility</p:attrName>
                                        </p:attrNameLst>
                                      </p:cBhvr>
                                      <p:to>
                                        <p:strVal val="visible"/>
                                      </p:to>
                                    </p:set>
                                    <p:animEffect filter="fade" transition="in">
                                      <p:cBhvr>
                                        <p:cTn id="12" dur="500"/>
                                        <p:tgtEl>
                                          <p:spTgt spid="107"/>
                                        </p:tgtEl>
                                      </p:cBhvr>
                                    </p:animEffect>
                                  </p:childTnLst>
                                </p:cTn>
                              </p:par>
                            </p:childTnLst>
                          </p:cTn>
                        </p:par>
                      </p:childTnLst>
                    </p:cTn>
                  </p:par>
                  <p:par>
                    <p:cTn id="13" fill="hold">
                      <p:stCondLst>
                        <p:cond delay="indefinite"/>
                      </p:stCondLst>
                      <p:childTnLst>
                        <p:par>
                          <p:cTn id="14" fill="hold">
                            <p:stCondLst>
                              <p:cond delay="0"/>
                            </p:stCondLst>
                            <p:childTnLst>
                              <p:par>
                                <p:cTn id="15" nodeType="clickEffect" presetClass="entr" presetSubtype="0" presetID="10" grpId="3" fill="hold">
                                  <p:stCondLst>
                                    <p:cond delay="0"/>
                                  </p:stCondLst>
                                  <p:iterate type="el" backwards="0">
                                    <p:tmAbs val="0"/>
                                  </p:iterate>
                                  <p:childTnLst>
                                    <p:set>
                                      <p:cBhvr>
                                        <p:cTn id="16" fill="hold"/>
                                        <p:tgtEl>
                                          <p:spTgt spid="104"/>
                                        </p:tgtEl>
                                        <p:attrNameLst>
                                          <p:attrName>style.visibility</p:attrName>
                                        </p:attrNameLst>
                                      </p:cBhvr>
                                      <p:to>
                                        <p:strVal val="visible"/>
                                      </p:to>
                                    </p:set>
                                    <p:animEffect filter="fade" transition="in">
                                      <p:cBhvr>
                                        <p:cTn id="17" dur="500"/>
                                        <p:tgtEl>
                                          <p:spTgt spid="104"/>
                                        </p:tgtEl>
                                      </p:cBhvr>
                                    </p:animEffect>
                                  </p:childTnLst>
                                </p:cTn>
                              </p:par>
                            </p:childTnLst>
                          </p:cTn>
                        </p:par>
                      </p:childTnLst>
                    </p:cTn>
                  </p:par>
                  <p:par>
                    <p:cTn id="18" fill="hold">
                      <p:stCondLst>
                        <p:cond delay="indefinite"/>
                      </p:stCondLst>
                      <p:childTnLst>
                        <p:par>
                          <p:cTn id="19" fill="hold">
                            <p:stCondLst>
                              <p:cond delay="0"/>
                            </p:stCondLst>
                            <p:childTnLst>
                              <p:par>
                                <p:cTn id="20" nodeType="clickEffect" presetClass="entr" presetSubtype="0" presetID="10" grpId="4" fill="hold">
                                  <p:stCondLst>
                                    <p:cond delay="0"/>
                                  </p:stCondLst>
                                  <p:iterate type="el" backwards="0">
                                    <p:tmAbs val="0"/>
                                  </p:iterate>
                                  <p:childTnLst>
                                    <p:set>
                                      <p:cBhvr>
                                        <p:cTn id="21" fill="hold"/>
                                        <p:tgtEl>
                                          <p:spTgt spid="113"/>
                                        </p:tgtEl>
                                        <p:attrNameLst>
                                          <p:attrName>style.visibility</p:attrName>
                                        </p:attrNameLst>
                                      </p:cBhvr>
                                      <p:to>
                                        <p:strVal val="visible"/>
                                      </p:to>
                                    </p:set>
                                    <p:animEffect filter="fade" transition="in">
                                      <p:cBhvr>
                                        <p:cTn id="22" dur="500"/>
                                        <p:tgtEl>
                                          <p:spTgt spid="113"/>
                                        </p:tgtEl>
                                      </p:cBhvr>
                                    </p:animEffect>
                                  </p:childTnLst>
                                </p:cTn>
                              </p:par>
                            </p:childTnLst>
                          </p:cTn>
                        </p:par>
                      </p:childTnLst>
                    </p:cTn>
                  </p:par>
                  <p:par>
                    <p:cTn id="23" fill="hold">
                      <p:stCondLst>
                        <p:cond delay="indefinite"/>
                      </p:stCondLst>
                      <p:childTnLst>
                        <p:par>
                          <p:cTn id="24" fill="hold">
                            <p:stCondLst>
                              <p:cond delay="0"/>
                            </p:stCondLst>
                            <p:childTnLst>
                              <p:par>
                                <p:cTn id="25" nodeType="clickEffect" presetClass="entr" presetSubtype="0" presetID="10" grpId="5" fill="hold">
                                  <p:stCondLst>
                                    <p:cond delay="0"/>
                                  </p:stCondLst>
                                  <p:iterate type="el" backwards="0">
                                    <p:tmAbs val="0"/>
                                  </p:iterate>
                                  <p:childTnLst>
                                    <p:set>
                                      <p:cBhvr>
                                        <p:cTn id="26" fill="hold"/>
                                        <p:tgtEl>
                                          <p:spTgt spid="105"/>
                                        </p:tgtEl>
                                        <p:attrNameLst>
                                          <p:attrName>style.visibility</p:attrName>
                                        </p:attrNameLst>
                                      </p:cBhvr>
                                      <p:to>
                                        <p:strVal val="visible"/>
                                      </p:to>
                                    </p:set>
                                    <p:animEffect filter="fade" transition="in">
                                      <p:cBhvr>
                                        <p:cTn id="27" dur="500"/>
                                        <p:tgtEl>
                                          <p:spTgt spid="105"/>
                                        </p:tgtEl>
                                      </p:cBhvr>
                                    </p:animEffect>
                                  </p:childTnLst>
                                </p:cTn>
                              </p:par>
                            </p:childTnLst>
                          </p:cTn>
                        </p:par>
                      </p:childTnLst>
                    </p:cTn>
                  </p:par>
                  <p:par>
                    <p:cTn id="28" fill="hold">
                      <p:stCondLst>
                        <p:cond delay="indefinite"/>
                      </p:stCondLst>
                      <p:childTnLst>
                        <p:par>
                          <p:cTn id="29" fill="hold">
                            <p:stCondLst>
                              <p:cond delay="0"/>
                            </p:stCondLst>
                            <p:childTnLst>
                              <p:par>
                                <p:cTn id="30" nodeType="clickEffect" presetClass="entr" presetSubtype="0" presetID="10" grpId="6" fill="hold">
                                  <p:stCondLst>
                                    <p:cond delay="0"/>
                                  </p:stCondLst>
                                  <p:iterate type="el" backwards="0">
                                    <p:tmAbs val="0"/>
                                  </p:iterate>
                                  <p:childTnLst>
                                    <p:set>
                                      <p:cBhvr>
                                        <p:cTn id="31" fill="hold"/>
                                        <p:tgtEl>
                                          <p:spTgt spid="106"/>
                                        </p:tgtEl>
                                        <p:attrNameLst>
                                          <p:attrName>style.visibility</p:attrName>
                                        </p:attrNameLst>
                                      </p:cBhvr>
                                      <p:to>
                                        <p:strVal val="visible"/>
                                      </p:to>
                                    </p:set>
                                    <p:animEffect filter="fade" transition="in">
                                      <p:cBhvr>
                                        <p:cTn id="32" dur="5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7" grpId="2"/>
      <p:bldP build="whole" bldLvl="1" animBg="1" rev="0" advAuto="0" spid="103" grpId="1"/>
      <p:bldP build="whole" bldLvl="1" animBg="1" rev="0" advAuto="0" spid="105" grpId="5"/>
      <p:bldP build="whole" bldLvl="1" animBg="1" rev="0" advAuto="0" spid="104" grpId="3"/>
      <p:bldP build="whole" bldLvl="1" animBg="1" rev="0" advAuto="0" spid="113" grpId="4"/>
      <p:bldP build="whole" bldLvl="1" animBg="1" rev="0" advAuto="0" spid="106" grpId="6"/>
    </p:bldLst>
  </p:timing>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